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0" r:id="rId2"/>
  </p:sldMasterIdLst>
  <p:notesMasterIdLst>
    <p:notesMasterId r:id="rId9"/>
  </p:notesMasterIdLst>
  <p:sldIdLst>
    <p:sldId id="266" r:id="rId3"/>
    <p:sldId id="261" r:id="rId4"/>
    <p:sldId id="260" r:id="rId5"/>
    <p:sldId id="259" r:id="rId6"/>
    <p:sldId id="257" r:id="rId7"/>
    <p:sldId id="25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9"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5E07E6-7EE1-48A6-8E67-4EB5C294E2A9}" type="datetimeFigureOut">
              <a:rPr lang="en-GB" smtClean="0"/>
              <a:t>17/06/2021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69BEB2-157B-42CD-B94E-763EBDC6CDDD}" type="slidenum">
              <a:rPr lang="en-GB" smtClean="0"/>
              <a:t>‹#›</a:t>
            </a:fld>
            <a:endParaRPr lang="en-GB"/>
          </a:p>
        </p:txBody>
      </p:sp>
    </p:spTree>
    <p:extLst>
      <p:ext uri="{BB962C8B-B14F-4D97-AF65-F5344CB8AC3E}">
        <p14:creationId xmlns:p14="http://schemas.microsoft.com/office/powerpoint/2010/main" val="2214253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466E9C-B2C1-4BAD-909C-4BE9D44F521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8659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D69BEB2-157B-42CD-B94E-763EBDC6CDDD}" type="slidenum">
              <a:rPr lang="en-GB" smtClean="0"/>
              <a:t>2</a:t>
            </a:fld>
            <a:endParaRPr lang="en-GB"/>
          </a:p>
        </p:txBody>
      </p:sp>
    </p:spTree>
    <p:extLst>
      <p:ext uri="{BB962C8B-B14F-4D97-AF65-F5344CB8AC3E}">
        <p14:creationId xmlns:p14="http://schemas.microsoft.com/office/powerpoint/2010/main" val="3055608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D69BEB2-157B-42CD-B94E-763EBDC6CDDD}" type="slidenum">
              <a:rPr lang="en-GB" smtClean="0"/>
              <a:t>3</a:t>
            </a:fld>
            <a:endParaRPr lang="en-GB"/>
          </a:p>
        </p:txBody>
      </p:sp>
    </p:spTree>
    <p:extLst>
      <p:ext uri="{BB962C8B-B14F-4D97-AF65-F5344CB8AC3E}">
        <p14:creationId xmlns:p14="http://schemas.microsoft.com/office/powerpoint/2010/main" val="2007002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D69BEB2-157B-42CD-B94E-763EBDC6CDDD}" type="slidenum">
              <a:rPr lang="en-GB" smtClean="0"/>
              <a:t>4</a:t>
            </a:fld>
            <a:endParaRPr lang="en-GB"/>
          </a:p>
        </p:txBody>
      </p:sp>
    </p:spTree>
    <p:extLst>
      <p:ext uri="{BB962C8B-B14F-4D97-AF65-F5344CB8AC3E}">
        <p14:creationId xmlns:p14="http://schemas.microsoft.com/office/powerpoint/2010/main" val="38359077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62C5D6C-5B23-4151-A183-34C7B431F175}" type="datetimeFigureOut">
              <a:rPr lang="en-GB" smtClean="0"/>
              <a:t>17/06/2021</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2519989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2C5D6C-5B23-4151-A183-34C7B431F175}" type="datetimeFigureOut">
              <a:rPr lang="en-GB" smtClean="0"/>
              <a:t>17/06/2021</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96172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2C5D6C-5B23-4151-A183-34C7B431F175}" type="datetimeFigureOut">
              <a:rPr lang="en-GB" smtClean="0"/>
              <a:t>17/06/2021</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1602746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2C5D6C-5B23-4151-A183-34C7B431F175}" type="datetimeFigureOut">
              <a:rPr lang="en-GB" smtClean="0"/>
              <a:t>17/06/2021</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2389357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2C5D6C-5B23-4151-A183-34C7B431F175}" type="datetimeFigureOut">
              <a:rPr lang="en-GB" smtClean="0"/>
              <a:t>17/06/2021</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3148772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62C5D6C-5B23-4151-A183-34C7B431F175}" type="datetimeFigureOut">
              <a:rPr lang="en-GB" smtClean="0"/>
              <a:t>17/06/2021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1192553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62C5D6C-5B23-4151-A183-34C7B431F175}" type="datetimeFigureOut">
              <a:rPr lang="en-GB" smtClean="0"/>
              <a:t>17/06/2021</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3758004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62C5D6C-5B23-4151-A183-34C7B431F175}" type="datetimeFigureOut">
              <a:rPr lang="en-GB" smtClean="0"/>
              <a:t>17/06/2021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32015919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62C5D6C-5B23-4151-A183-34C7B431F175}" type="datetimeFigureOut">
              <a:rPr lang="en-GB" smtClean="0"/>
              <a:t>17/06/2021</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1529790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03D98-A624-4399-B13B-D8F66821E9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839F050-8702-4803-8399-0856393294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6320EE9-7965-4667-80F2-4E180C5AD47E}"/>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5" name="Footer Placeholder 4">
            <a:extLst>
              <a:ext uri="{FF2B5EF4-FFF2-40B4-BE49-F238E27FC236}">
                <a16:creationId xmlns:a16="http://schemas.microsoft.com/office/drawing/2014/main" id="{ECDDB320-3934-4E5B-8B42-A37A041F2E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4BCBBD-D3EF-4C22-9C9C-3CABDAD72EBF}"/>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2268529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3D90F-4251-4514-8EAF-A0EA169C39E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B2AE69-E890-4A08-AB5B-1AE8E447CC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46A85D-8295-417A-B3F1-B2B10D4FA57B}"/>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5" name="Footer Placeholder 4">
            <a:extLst>
              <a:ext uri="{FF2B5EF4-FFF2-40B4-BE49-F238E27FC236}">
                <a16:creationId xmlns:a16="http://schemas.microsoft.com/office/drawing/2014/main" id="{7A7FD7F0-1C7B-4EED-9F65-3A8BC686A1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6EE3CD-3888-4924-83CF-0153B1200F40}"/>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88917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2C5D6C-5B23-4151-A183-34C7B431F175}" type="datetimeFigureOut">
              <a:rPr lang="en-GB" smtClean="0"/>
              <a:t>17/06/2021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9677523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D2102-F1C4-428B-BB1E-42FB4DBB49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972CE0-2139-4C00-A41E-9ECEEB4761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3FF2CC-B82F-4987-B987-B03E1136E929}"/>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5" name="Footer Placeholder 4">
            <a:extLst>
              <a:ext uri="{FF2B5EF4-FFF2-40B4-BE49-F238E27FC236}">
                <a16:creationId xmlns:a16="http://schemas.microsoft.com/office/drawing/2014/main" id="{1EA7EBBC-196B-490C-8DE3-2F8D75B69A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ACDD51-B156-4678-80E4-7F978003BCC2}"/>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1429694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59F5E-6A2E-4A14-88C1-0881B7F327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FC70C0-1395-4522-9AEE-5B9A126BDE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D0053D-0930-4FEE-B165-125C0375F1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E61200D-781E-4590-8BF9-ABE9B2BDF0BA}"/>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6" name="Footer Placeholder 5">
            <a:extLst>
              <a:ext uri="{FF2B5EF4-FFF2-40B4-BE49-F238E27FC236}">
                <a16:creationId xmlns:a16="http://schemas.microsoft.com/office/drawing/2014/main" id="{B01431E0-87AE-4031-BC73-E06218C8A2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4759C0-017E-44AD-9FD2-0B1FCFFEFD83}"/>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1213357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59F32-E6F0-4F22-A547-477B6190E2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0107BB-6516-45A3-B510-AFD4A6D802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E73F32-3E51-4181-8E70-4FFA279B2D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B782656-B79A-49ED-978B-54FE6A09DE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3AC974-5202-49C4-A1FB-269F25816B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B357C7-A55F-43E8-8A4B-AB633144A1DC}"/>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8" name="Footer Placeholder 7">
            <a:extLst>
              <a:ext uri="{FF2B5EF4-FFF2-40B4-BE49-F238E27FC236}">
                <a16:creationId xmlns:a16="http://schemas.microsoft.com/office/drawing/2014/main" id="{038807D4-292B-4D1E-A627-5FBC5A48833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690E41F-CD67-455D-A582-E2CE415480A1}"/>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18693918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62241-697E-4C32-B761-D2183B747A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5AC6615-B633-40C4-A956-262E955D6F3B}"/>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4" name="Footer Placeholder 3">
            <a:extLst>
              <a:ext uri="{FF2B5EF4-FFF2-40B4-BE49-F238E27FC236}">
                <a16:creationId xmlns:a16="http://schemas.microsoft.com/office/drawing/2014/main" id="{0691DF4B-2186-4EE9-89CA-55B562B7CC1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51939D-68FB-4008-A02A-FA973CCD106A}"/>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8982978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1315C7-AA1C-4C26-87AF-7B14705EAF12}"/>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3" name="Footer Placeholder 2">
            <a:extLst>
              <a:ext uri="{FF2B5EF4-FFF2-40B4-BE49-F238E27FC236}">
                <a16:creationId xmlns:a16="http://schemas.microsoft.com/office/drawing/2014/main" id="{B1209476-02F0-4AF3-AEBA-6D257947F13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39CC12-B457-4B4B-9348-241DAEF07FD3}"/>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4509389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96F9C-44F0-4165-B897-817222220C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E08C056-A48A-4EFF-8472-56322CF6D4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E4B9F5-6349-446C-A4DC-8296AC5D27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918447-C7B7-490D-A35E-B476467096A7}"/>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6" name="Footer Placeholder 5">
            <a:extLst>
              <a:ext uri="{FF2B5EF4-FFF2-40B4-BE49-F238E27FC236}">
                <a16:creationId xmlns:a16="http://schemas.microsoft.com/office/drawing/2014/main" id="{9715529F-7518-4723-A400-104F6685F4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C26CF3-68BC-498B-AF14-1CD4EC56E496}"/>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41909620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71583-9F63-4B67-9D5E-1BEED530E7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BF384BD-AD69-44F2-92DC-F08294A992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E1965F5-2983-471F-96A2-4002EF9EBB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BFEDA9-CFD4-49BF-8912-9C1E4CB5175D}"/>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6" name="Footer Placeholder 5">
            <a:extLst>
              <a:ext uri="{FF2B5EF4-FFF2-40B4-BE49-F238E27FC236}">
                <a16:creationId xmlns:a16="http://schemas.microsoft.com/office/drawing/2014/main" id="{FFD8CD38-FCFA-4479-A5E1-94FE740699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D01F59-8ECE-4224-B9E3-A9367E8D0952}"/>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335709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13B32-5027-4ADE-8778-FEB2BEB3F9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27391B-B6DB-4108-8898-5DC05D0D42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62A811-99E4-443D-B381-70831AE8F067}"/>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5" name="Footer Placeholder 4">
            <a:extLst>
              <a:ext uri="{FF2B5EF4-FFF2-40B4-BE49-F238E27FC236}">
                <a16:creationId xmlns:a16="http://schemas.microsoft.com/office/drawing/2014/main" id="{16C88D52-F7F2-4A29-AF9E-CC1935AE1A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76443E-49B4-46D1-A0B2-30B4A7763621}"/>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19753697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EB09BF-A0E1-4529-B80A-3D436C9AC7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E3B09B3-4F42-4727-91F8-FF0F37B654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3B54C6-4EF8-4318-88BF-123BE6C93AC4}"/>
              </a:ext>
            </a:extLst>
          </p:cNvPr>
          <p:cNvSpPr>
            <a:spLocks noGrp="1"/>
          </p:cNvSpPr>
          <p:nvPr>
            <p:ph type="dt" sz="half" idx="10"/>
          </p:nvPr>
        </p:nvSpPr>
        <p:spPr/>
        <p:txBody>
          <a:bodyPr/>
          <a:lstStyle/>
          <a:p>
            <a:fld id="{AD8923AE-7B19-40BA-AF26-A092D6387588}" type="datetimeFigureOut">
              <a:rPr lang="en-GB" smtClean="0"/>
              <a:t>17/06/2021</a:t>
            </a:fld>
            <a:endParaRPr lang="en-GB"/>
          </a:p>
        </p:txBody>
      </p:sp>
      <p:sp>
        <p:nvSpPr>
          <p:cNvPr id="5" name="Footer Placeholder 4">
            <a:extLst>
              <a:ext uri="{FF2B5EF4-FFF2-40B4-BE49-F238E27FC236}">
                <a16:creationId xmlns:a16="http://schemas.microsoft.com/office/drawing/2014/main" id="{27666730-F7C6-4B5C-91EE-8666364E18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5A9383-3492-4304-8A8A-2FB8E0920D6F}"/>
              </a:ext>
            </a:extLst>
          </p:cNvPr>
          <p:cNvSpPr>
            <a:spLocks noGrp="1"/>
          </p:cNvSpPr>
          <p:nvPr>
            <p:ph type="sldNum" sz="quarter" idx="12"/>
          </p:nvPr>
        </p:nvSpPr>
        <p:spPr/>
        <p:txBody>
          <a:bodyPr/>
          <a:lstStyle/>
          <a:p>
            <a:fld id="{FF2E2BA6-8C19-473A-969F-858BF41E2D38}" type="slidenum">
              <a:rPr lang="en-GB" smtClean="0"/>
              <a:t>‹#›</a:t>
            </a:fld>
            <a:endParaRPr lang="en-GB"/>
          </a:p>
        </p:txBody>
      </p:sp>
    </p:spTree>
    <p:extLst>
      <p:ext uri="{BB962C8B-B14F-4D97-AF65-F5344CB8AC3E}">
        <p14:creationId xmlns:p14="http://schemas.microsoft.com/office/powerpoint/2010/main" val="159376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2C5D6C-5B23-4151-A183-34C7B431F175}" type="datetimeFigureOut">
              <a:rPr lang="en-GB" smtClean="0"/>
              <a:t>17/06/2021</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417011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2C5D6C-5B23-4151-A183-34C7B431F175}" type="datetimeFigureOut">
              <a:rPr lang="en-GB" smtClean="0"/>
              <a:t>17/06/2021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2264709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2C5D6C-5B23-4151-A183-34C7B431F175}" type="datetimeFigureOut">
              <a:rPr lang="en-GB" smtClean="0"/>
              <a:t>17/06/2021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3159723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2C5D6C-5B23-4151-A183-34C7B431F175}" type="datetimeFigureOut">
              <a:rPr lang="en-GB" smtClean="0"/>
              <a:t>17/06/2021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3646930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2C5D6C-5B23-4151-A183-34C7B431F175}" type="datetimeFigureOut">
              <a:rPr lang="en-GB" smtClean="0"/>
              <a:t>17/06/2021</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234979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2C5D6C-5B23-4151-A183-34C7B431F175}" type="datetimeFigureOut">
              <a:rPr lang="en-GB" smtClean="0"/>
              <a:t>17/06/2021</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219558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2C5D6C-5B23-4151-A183-34C7B431F175}" type="datetimeFigureOut">
              <a:rPr lang="en-GB" smtClean="0"/>
              <a:t>17/06/2021</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01A81A-366E-415D-9F5C-AA0628874798}" type="slidenum">
              <a:rPr lang="en-GB" smtClean="0"/>
              <a:t>‹#›</a:t>
            </a:fld>
            <a:endParaRPr lang="en-GB"/>
          </a:p>
        </p:txBody>
      </p:sp>
    </p:spTree>
    <p:extLst>
      <p:ext uri="{BB962C8B-B14F-4D97-AF65-F5344CB8AC3E}">
        <p14:creationId xmlns:p14="http://schemas.microsoft.com/office/powerpoint/2010/main" val="8520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62C5D6C-5B23-4151-A183-34C7B431F175}" type="datetimeFigureOut">
              <a:rPr lang="en-GB" smtClean="0"/>
              <a:t>17/06/2021</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601A81A-366E-415D-9F5C-AA0628874798}" type="slidenum">
              <a:rPr lang="en-GB" smtClean="0"/>
              <a:t>‹#›</a:t>
            </a:fld>
            <a:endParaRPr lang="en-GB"/>
          </a:p>
        </p:txBody>
      </p:sp>
    </p:spTree>
    <p:extLst>
      <p:ext uri="{BB962C8B-B14F-4D97-AF65-F5344CB8AC3E}">
        <p14:creationId xmlns:p14="http://schemas.microsoft.com/office/powerpoint/2010/main" val="41400564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7B4D1F-9A2C-4772-BA28-14832B78E8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175D0AA-432B-4972-896B-2C338F2EE8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DB2509-2520-4C45-A74D-B9C833A834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923AE-7B19-40BA-AF26-A092D6387588}" type="datetimeFigureOut">
              <a:rPr lang="en-GB" smtClean="0"/>
              <a:t>17/06/2021</a:t>
            </a:fld>
            <a:endParaRPr lang="en-GB"/>
          </a:p>
        </p:txBody>
      </p:sp>
      <p:sp>
        <p:nvSpPr>
          <p:cNvPr id="5" name="Footer Placeholder 4">
            <a:extLst>
              <a:ext uri="{FF2B5EF4-FFF2-40B4-BE49-F238E27FC236}">
                <a16:creationId xmlns:a16="http://schemas.microsoft.com/office/drawing/2014/main" id="{0B6B553D-7C3B-4018-B1FC-C89A7CE577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092E664-D5B5-442E-9570-0F8219FDDF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2E2BA6-8C19-473A-969F-858BF41E2D38}" type="slidenum">
              <a:rPr lang="en-GB" smtClean="0"/>
              <a:t>‹#›</a:t>
            </a:fld>
            <a:endParaRPr lang="en-GB"/>
          </a:p>
        </p:txBody>
      </p:sp>
    </p:spTree>
    <p:extLst>
      <p:ext uri="{BB962C8B-B14F-4D97-AF65-F5344CB8AC3E}">
        <p14:creationId xmlns:p14="http://schemas.microsoft.com/office/powerpoint/2010/main" val="56397268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57C11-01E8-4EF2-948D-44385FD16097}"/>
              </a:ext>
            </a:extLst>
          </p:cNvPr>
          <p:cNvSpPr>
            <a:spLocks noGrp="1"/>
          </p:cNvSpPr>
          <p:nvPr>
            <p:ph type="ctrTitle"/>
          </p:nvPr>
        </p:nvSpPr>
        <p:spPr>
          <a:xfrm>
            <a:off x="4146681" y="1775007"/>
            <a:ext cx="3471326" cy="465062"/>
          </a:xfrm>
        </p:spPr>
        <p:txBody>
          <a:bodyPr>
            <a:normAutofit fontScale="90000"/>
          </a:bodyPr>
          <a:lstStyle/>
          <a:p>
            <a:pPr algn="ctr"/>
            <a:br>
              <a:rPr lang="en-GB" sz="1800" dirty="0"/>
            </a:br>
            <a:br>
              <a:rPr lang="en-GB" sz="2000" dirty="0"/>
            </a:br>
            <a:r>
              <a:rPr lang="en-GB" sz="1800" dirty="0"/>
              <a:t>All Loving, Presiding, </a:t>
            </a:r>
            <a:br>
              <a:rPr lang="en-GB" sz="1800" dirty="0"/>
            </a:br>
            <a:r>
              <a:rPr lang="en-GB" sz="1800" dirty="0"/>
              <a:t>Providing &amp; Supporting Force. </a:t>
            </a:r>
          </a:p>
        </p:txBody>
      </p:sp>
      <p:sp>
        <p:nvSpPr>
          <p:cNvPr id="14" name="TextBox 13">
            <a:extLst>
              <a:ext uri="{FF2B5EF4-FFF2-40B4-BE49-F238E27FC236}">
                <a16:creationId xmlns:a16="http://schemas.microsoft.com/office/drawing/2014/main" id="{63AA85D0-E45C-4B1B-9DCC-B9A6EC5E65DD}"/>
              </a:ext>
            </a:extLst>
          </p:cNvPr>
          <p:cNvSpPr txBox="1"/>
          <p:nvPr/>
        </p:nvSpPr>
        <p:spPr>
          <a:xfrm>
            <a:off x="4525589" y="2308037"/>
            <a:ext cx="2308803" cy="6155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CC0066"/>
                </a:solidFill>
                <a:effectLst/>
                <a:uLnTx/>
                <a:uFillTx/>
                <a:latin typeface="Calibri" panose="020F0502020204030204"/>
                <a:ea typeface="+mn-ea"/>
                <a:cs typeface="+mn-cs"/>
              </a:rPr>
              <a:t>Divine Child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is held, seen &amp; loved</a:t>
            </a:r>
          </a:p>
        </p:txBody>
      </p:sp>
      <p:sp>
        <p:nvSpPr>
          <p:cNvPr id="31" name="TextBox 30">
            <a:extLst>
              <a:ext uri="{FF2B5EF4-FFF2-40B4-BE49-F238E27FC236}">
                <a16:creationId xmlns:a16="http://schemas.microsoft.com/office/drawing/2014/main" id="{A3091DE9-8EE9-4FA2-A967-345D95BE009B}"/>
              </a:ext>
            </a:extLst>
          </p:cNvPr>
          <p:cNvSpPr txBox="1"/>
          <p:nvPr/>
        </p:nvSpPr>
        <p:spPr>
          <a:xfrm>
            <a:off x="3289392" y="4877385"/>
            <a:ext cx="521968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70C0"/>
                </a:solidFill>
                <a:effectLst/>
                <a:uLnTx/>
                <a:uFillTx/>
                <a:latin typeface="Calibri" panose="020F0502020204030204"/>
                <a:ea typeface="+mn-ea"/>
                <a:cs typeface="+mn-cs"/>
              </a:rPr>
              <a:t>Prostitute  Child  Victim/Bully  Saboteur</a:t>
            </a:r>
          </a:p>
        </p:txBody>
      </p:sp>
      <p:sp>
        <p:nvSpPr>
          <p:cNvPr id="32" name="TextBox 31">
            <a:extLst>
              <a:ext uri="{FF2B5EF4-FFF2-40B4-BE49-F238E27FC236}">
                <a16:creationId xmlns:a16="http://schemas.microsoft.com/office/drawing/2014/main" id="{5FFC1A30-6741-45ED-ADB9-1378952252E3}"/>
              </a:ext>
            </a:extLst>
          </p:cNvPr>
          <p:cNvSpPr txBox="1"/>
          <p:nvPr/>
        </p:nvSpPr>
        <p:spPr>
          <a:xfrm>
            <a:off x="1912490" y="3451060"/>
            <a:ext cx="7743825"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2060"/>
                </a:solidFill>
                <a:effectLst/>
                <a:uLnTx/>
                <a:uFillTx/>
                <a:latin typeface="Calibri" panose="020F0502020204030204"/>
                <a:ea typeface="+mn-ea"/>
                <a:cs typeface="+mn-cs"/>
              </a:rPr>
              <a:t>Patriarchy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(Shadow Masculine 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broken, toxic, corrupt)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2060"/>
                </a:solidFill>
                <a:effectLst/>
                <a:uLnTx/>
                <a:uFillTx/>
                <a:latin typeface="Calibri" panose="020F0502020204030204"/>
                <a:ea typeface="+mn-ea"/>
                <a:cs typeface="+mn-cs"/>
              </a:rPr>
              <a:t>SHADOW ARCHETYPES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TextBox 38">
            <a:extLst>
              <a:ext uri="{FF2B5EF4-FFF2-40B4-BE49-F238E27FC236}">
                <a16:creationId xmlns:a16="http://schemas.microsoft.com/office/drawing/2014/main" id="{8D5167B7-AFA7-4878-9452-D0FB74AEAB05}"/>
              </a:ext>
            </a:extLst>
          </p:cNvPr>
          <p:cNvSpPr txBox="1"/>
          <p:nvPr/>
        </p:nvSpPr>
        <p:spPr>
          <a:xfrm>
            <a:off x="8090482" y="558275"/>
            <a:ext cx="347132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CC0066"/>
                </a:solidFill>
                <a:effectLst/>
                <a:uLnTx/>
                <a:uFillTx/>
                <a:latin typeface="Calibri" panose="020F0502020204030204"/>
                <a:ea typeface="+mn-ea"/>
                <a:cs typeface="+mn-cs"/>
              </a:rPr>
              <a:t>Divine / Empowered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CC0066"/>
                </a:solidFill>
                <a:effectLst/>
                <a:uLnTx/>
                <a:uFillTx/>
                <a:latin typeface="Calibri" panose="020F0502020204030204"/>
                <a:ea typeface="+mn-ea"/>
                <a:cs typeface="+mn-cs"/>
              </a:rPr>
              <a:t>Masculine &amp; Feminine Energy </a:t>
            </a:r>
          </a:p>
        </p:txBody>
      </p:sp>
      <p:sp>
        <p:nvSpPr>
          <p:cNvPr id="4" name="TextBox 3">
            <a:extLst>
              <a:ext uri="{FF2B5EF4-FFF2-40B4-BE49-F238E27FC236}">
                <a16:creationId xmlns:a16="http://schemas.microsoft.com/office/drawing/2014/main" id="{78BD7347-8142-4A71-8006-C0E78F06B688}"/>
              </a:ext>
            </a:extLst>
          </p:cNvPr>
          <p:cNvSpPr txBox="1"/>
          <p:nvPr/>
        </p:nvSpPr>
        <p:spPr>
          <a:xfrm>
            <a:off x="283419" y="4291777"/>
            <a:ext cx="3258141" cy="20928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2060"/>
                </a:solidFill>
                <a:effectLst/>
                <a:uLnTx/>
                <a:uFillTx/>
                <a:latin typeface="Calibri" panose="020F0502020204030204"/>
                <a:ea typeface="+mn-ea"/>
                <a:cs typeface="+mn-cs"/>
              </a:rPr>
              <a:t>Sabotaging Behaviours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Objectification / Manipulation / Manipulated / Abusive / Abused / Abandoned / Rejecting / Emasculating / Critical /Addictive / Martyrdom / Rescuing / Needy / Co-dependent / Perfectionistic / In-Authentic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D9387F5-BECB-4FA6-87D2-783EE35160EE}"/>
              </a:ext>
            </a:extLst>
          </p:cNvPr>
          <p:cNvSpPr txBox="1"/>
          <p:nvPr/>
        </p:nvSpPr>
        <p:spPr>
          <a:xfrm>
            <a:off x="8361323" y="4215666"/>
            <a:ext cx="3258140" cy="215443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2060"/>
                </a:solidFill>
                <a:effectLst/>
                <a:uLnTx/>
                <a:uFillTx/>
                <a:latin typeface="Calibri" panose="020F0502020204030204"/>
                <a:ea typeface="+mn-ea"/>
                <a:cs typeface="+mn-cs"/>
              </a:rPr>
              <a:t>Sabotaging Behaviours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Passive / Weak / Avoidant / Repressed / Tyrannical / Bullying / Controlling / Domineering / Apathetic / Aggressive / Defensive / Self-righteous / Narcissistic / Deceitful / Dismissive / Lazy / Irresponsible / Unreliable / Untrustworthy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DC252167-3EEB-4D1A-B2C5-815D528F342F}"/>
              </a:ext>
            </a:extLst>
          </p:cNvPr>
          <p:cNvSpPr txBox="1"/>
          <p:nvPr/>
        </p:nvSpPr>
        <p:spPr>
          <a:xfrm>
            <a:off x="4422964" y="5336615"/>
            <a:ext cx="272288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The 4 Fear Based Primitive Selves in Everyone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Carl Jung</a:t>
            </a:r>
          </a:p>
        </p:txBody>
      </p:sp>
      <p:sp>
        <p:nvSpPr>
          <p:cNvPr id="18" name="TextBox 17">
            <a:extLst>
              <a:ext uri="{FF2B5EF4-FFF2-40B4-BE49-F238E27FC236}">
                <a16:creationId xmlns:a16="http://schemas.microsoft.com/office/drawing/2014/main" id="{D1FBEF93-5D70-471A-8DB7-E756F6F16DBA}"/>
              </a:ext>
            </a:extLst>
          </p:cNvPr>
          <p:cNvSpPr txBox="1"/>
          <p:nvPr/>
        </p:nvSpPr>
        <p:spPr>
          <a:xfrm>
            <a:off x="3694725" y="176182"/>
            <a:ext cx="4409021" cy="49244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600" b="1" i="0" u="none" strike="noStrike" kern="1200" cap="none" spc="0" normalizeH="0" baseline="0" noProof="0" dirty="0">
                <a:ln>
                  <a:noFill/>
                </a:ln>
                <a:solidFill>
                  <a:srgbClr val="CC0066"/>
                </a:solidFill>
                <a:effectLst/>
                <a:uLnTx/>
                <a:uFillTx/>
                <a:latin typeface="Calibri" panose="020F0502020204030204"/>
                <a:ea typeface="+mn-ea"/>
                <a:cs typeface="+mn-cs"/>
              </a:rPr>
              <a:t>Love Alchemy Framework</a:t>
            </a:r>
          </a:p>
        </p:txBody>
      </p:sp>
      <p:sp>
        <p:nvSpPr>
          <p:cNvPr id="24" name="TextBox 23">
            <a:extLst>
              <a:ext uri="{FF2B5EF4-FFF2-40B4-BE49-F238E27FC236}">
                <a16:creationId xmlns:a16="http://schemas.microsoft.com/office/drawing/2014/main" id="{BAD76A0B-4D96-42FF-B139-EB2317A9FA5C}"/>
              </a:ext>
            </a:extLst>
          </p:cNvPr>
          <p:cNvSpPr txBox="1"/>
          <p:nvPr/>
        </p:nvSpPr>
        <p:spPr>
          <a:xfrm>
            <a:off x="243069" y="707599"/>
            <a:ext cx="3589080" cy="190821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CC0066"/>
                </a:solidFill>
                <a:effectLst/>
                <a:uLnTx/>
                <a:uFillTx/>
                <a:latin typeface="Calibri" panose="020F0502020204030204"/>
                <a:ea typeface="+mn-ea"/>
                <a:cs typeface="+mn-cs"/>
              </a:rPr>
              <a:t>Power Couples / Archetypes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Lover/</a:t>
            </a:r>
            <a:r>
              <a:rPr kumimoji="0" lang="en-GB" sz="2000" b="0" i="0" u="none" strike="noStrike" kern="1200" cap="none" spc="0" normalizeH="0" baseline="0" noProof="0" dirty="0">
                <a:ln>
                  <a:noFill/>
                </a:ln>
                <a:solidFill>
                  <a:srgbClr val="CC0066"/>
                </a:solidFill>
                <a:effectLst/>
                <a:uLnTx/>
                <a:uFillTx/>
                <a:latin typeface="Calibri" panose="020F0502020204030204"/>
                <a:ea typeface="+mn-ea"/>
                <a:cs typeface="+mn-cs"/>
              </a:rPr>
              <a:t>Muse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King/</a:t>
            </a:r>
            <a:r>
              <a:rPr kumimoji="0" lang="en-GB" sz="2000" b="0" i="0" u="none" strike="noStrike" kern="1200" cap="none" spc="0" normalizeH="0" baseline="0" noProof="0" dirty="0">
                <a:ln>
                  <a:noFill/>
                </a:ln>
                <a:solidFill>
                  <a:srgbClr val="CC0066"/>
                </a:solidFill>
                <a:effectLst/>
                <a:uLnTx/>
                <a:uFillTx/>
                <a:latin typeface="Calibri" panose="020F0502020204030204"/>
                <a:ea typeface="+mn-ea"/>
                <a:cs typeface="+mn-cs"/>
              </a:rPr>
              <a:t>Queen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Warrior/</a:t>
            </a:r>
            <a:r>
              <a:rPr kumimoji="0" lang="en-GB" sz="2000" b="0" i="0" u="none" strike="noStrike" kern="1200" cap="none" spc="0" normalizeH="0" baseline="0" noProof="0" dirty="0">
                <a:ln>
                  <a:noFill/>
                </a:ln>
                <a:solidFill>
                  <a:srgbClr val="CC0066"/>
                </a:solidFill>
                <a:effectLst/>
                <a:uLnTx/>
                <a:uFillTx/>
                <a:latin typeface="Calibri" panose="020F0502020204030204"/>
                <a:ea typeface="+mn-ea"/>
                <a:cs typeface="+mn-cs"/>
              </a:rPr>
              <a:t>Inner Mother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Magician/</a:t>
            </a:r>
            <a:r>
              <a:rPr kumimoji="0" lang="en-GB" sz="2000" b="0" i="0" u="none" strike="noStrike" kern="1200" cap="none" spc="0" normalizeH="0" baseline="0" noProof="0" dirty="0">
                <a:ln>
                  <a:noFill/>
                </a:ln>
                <a:solidFill>
                  <a:srgbClr val="CC0066"/>
                </a:solidFill>
                <a:effectLst/>
                <a:uLnTx/>
                <a:uFillTx/>
                <a:latin typeface="Calibri" panose="020F0502020204030204"/>
                <a:ea typeface="+mn-ea"/>
                <a:cs typeface="+mn-cs"/>
              </a:rPr>
              <a:t>Wise Woman</a:t>
            </a:r>
          </a:p>
        </p:txBody>
      </p:sp>
      <p:sp>
        <p:nvSpPr>
          <p:cNvPr id="25" name="TextBox 24">
            <a:extLst>
              <a:ext uri="{FF2B5EF4-FFF2-40B4-BE49-F238E27FC236}">
                <a16:creationId xmlns:a16="http://schemas.microsoft.com/office/drawing/2014/main" id="{786F926E-22F0-4E37-A4B4-E53A78E7ADA1}"/>
              </a:ext>
            </a:extLst>
          </p:cNvPr>
          <p:cNvSpPr txBox="1"/>
          <p:nvPr/>
        </p:nvSpPr>
        <p:spPr>
          <a:xfrm>
            <a:off x="8011511" y="1352973"/>
            <a:ext cx="3471326" cy="178510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Passionate, Calm, Present, Strong, Disciplined, Compassionate, Committed, Powerful, Truth Telling, Mindful, Confident, Manifesting, Alchemising, Legacy Making, Loving, Receiving, Transformational, Thriving.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TextBox 32">
            <a:extLst>
              <a:ext uri="{FF2B5EF4-FFF2-40B4-BE49-F238E27FC236}">
                <a16:creationId xmlns:a16="http://schemas.microsoft.com/office/drawing/2014/main" id="{5A5672FC-5EBE-49A1-A8AE-4F90FF6F6B09}"/>
              </a:ext>
            </a:extLst>
          </p:cNvPr>
          <p:cNvSpPr txBox="1"/>
          <p:nvPr/>
        </p:nvSpPr>
        <p:spPr>
          <a:xfrm>
            <a:off x="4851950" y="2904774"/>
            <a:ext cx="165608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2060"/>
                </a:solidFill>
                <a:effectLst/>
                <a:uLnTx/>
                <a:uFillTx/>
                <a:latin typeface="Calibri" panose="020F0502020204030204"/>
                <a:ea typeface="+mn-ea"/>
                <a:cs typeface="+mn-cs"/>
              </a:rPr>
              <a:t>Versus</a:t>
            </a:r>
          </a:p>
        </p:txBody>
      </p:sp>
      <p:sp>
        <p:nvSpPr>
          <p:cNvPr id="35" name="TextBox 34">
            <a:extLst>
              <a:ext uri="{FF2B5EF4-FFF2-40B4-BE49-F238E27FC236}">
                <a16:creationId xmlns:a16="http://schemas.microsoft.com/office/drawing/2014/main" id="{08855B4F-B424-4CFA-A959-95360CD88FC2}"/>
              </a:ext>
            </a:extLst>
          </p:cNvPr>
          <p:cNvSpPr txBox="1"/>
          <p:nvPr/>
        </p:nvSpPr>
        <p:spPr>
          <a:xfrm>
            <a:off x="3809554" y="6252657"/>
            <a:ext cx="417936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2060"/>
                </a:solidFill>
                <a:effectLst/>
                <a:uLnTx/>
                <a:uFillTx/>
                <a:latin typeface="Calibri" panose="020F0502020204030204"/>
                <a:ea typeface="+mn-ea"/>
                <a:cs typeface="+mn-cs"/>
              </a:rPr>
              <a:t>The Divine Child is berated &amp; ignored.</a:t>
            </a:r>
          </a:p>
        </p:txBody>
      </p:sp>
      <p:sp>
        <p:nvSpPr>
          <p:cNvPr id="3" name="TextBox 2">
            <a:extLst>
              <a:ext uri="{FF2B5EF4-FFF2-40B4-BE49-F238E27FC236}">
                <a16:creationId xmlns:a16="http://schemas.microsoft.com/office/drawing/2014/main" id="{53D79EC2-C536-4ACC-BD71-9D9FCFD14A02}"/>
              </a:ext>
            </a:extLst>
          </p:cNvPr>
          <p:cNvSpPr txBox="1"/>
          <p:nvPr/>
        </p:nvSpPr>
        <p:spPr>
          <a:xfrm>
            <a:off x="4038223" y="736593"/>
            <a:ext cx="3688243"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body"/>
                <a:ea typeface="+mn-ea"/>
                <a:cs typeface="+mn-cs"/>
              </a:rPr>
              <a:t>Grounded in God / Divine Consciousness / Divine Masculine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body"/>
                <a:ea typeface="+mn-ea"/>
                <a:cs typeface="+mn-cs"/>
              </a:rPr>
              <a:t>(non religious)</a:t>
            </a:r>
            <a:b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 name="Straight Connector 6">
            <a:extLst>
              <a:ext uri="{FF2B5EF4-FFF2-40B4-BE49-F238E27FC236}">
                <a16:creationId xmlns:a16="http://schemas.microsoft.com/office/drawing/2014/main" id="{3C4FF5EE-E7CA-4798-9617-39ACDC97CBBB}"/>
              </a:ext>
            </a:extLst>
          </p:cNvPr>
          <p:cNvCxnSpPr>
            <a:cxnSpLocks/>
          </p:cNvCxnSpPr>
          <p:nvPr/>
        </p:nvCxnSpPr>
        <p:spPr>
          <a:xfrm>
            <a:off x="0" y="3429000"/>
            <a:ext cx="12192000" cy="0"/>
          </a:xfrm>
          <a:prstGeom prst="line">
            <a:avLst/>
          </a:prstGeom>
          <a:ln>
            <a:solidFill>
              <a:srgbClr val="CC0066"/>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EDF98455-F112-4067-97B2-7E5AE91B959E}"/>
              </a:ext>
            </a:extLst>
          </p:cNvPr>
          <p:cNvSpPr/>
          <p:nvPr/>
        </p:nvSpPr>
        <p:spPr>
          <a:xfrm>
            <a:off x="0" y="3429000"/>
            <a:ext cx="12192000" cy="3406940"/>
          </a:xfrm>
          <a:prstGeom prst="rect">
            <a:avLst/>
          </a:prstGeom>
          <a:solidFill>
            <a:srgbClr val="CC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2C5FCEFD-CD3C-4D17-ABD0-92795A3346B6}"/>
              </a:ext>
            </a:extLst>
          </p:cNvPr>
          <p:cNvSpPr txBox="1"/>
          <p:nvPr/>
        </p:nvSpPr>
        <p:spPr>
          <a:xfrm>
            <a:off x="179009" y="3698112"/>
            <a:ext cx="3336824" cy="29238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mn-cs"/>
              </a:rPr>
              <a:t>Sabotaging Behaviours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Objectification / Manipulation / Manipulated / Abusive / Abused / Abandoned / Rejecting / Emasculating / Critical /Addictive / Martyrdom / Rescuing / Needy / Co-dependent / Perfectionistic / In-Authentic /In-decisive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0A6D1A13-1A11-4874-AC44-07AB29DC04E3}"/>
              </a:ext>
            </a:extLst>
          </p:cNvPr>
          <p:cNvSpPr txBox="1"/>
          <p:nvPr/>
        </p:nvSpPr>
        <p:spPr>
          <a:xfrm>
            <a:off x="3694725" y="3546361"/>
            <a:ext cx="4316786" cy="32316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a:ea typeface="+mn-ea"/>
                <a:cs typeface="+mn-cs"/>
              </a:rPr>
              <a:t>Unconscious Shadow</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SHADOW ARCHETYPES</a:t>
            </a:r>
          </a:p>
          <a:p>
            <a:pPr algn="ctr"/>
            <a:r>
              <a:rPr lang="en-GB" dirty="0">
                <a:solidFill>
                  <a:schemeClr val="bg1"/>
                </a:solidFill>
              </a:rPr>
              <a:t>The Prostitute (Low Self Worth) </a:t>
            </a:r>
          </a:p>
          <a:p>
            <a:pPr algn="ctr"/>
            <a:r>
              <a:rPr lang="en-GB" dirty="0">
                <a:solidFill>
                  <a:schemeClr val="bg1"/>
                </a:solidFill>
              </a:rPr>
              <a:t>The Child (Lack of Commitment) </a:t>
            </a:r>
          </a:p>
          <a:p>
            <a:pPr algn="ctr"/>
            <a:r>
              <a:rPr lang="en-GB" dirty="0">
                <a:solidFill>
                  <a:schemeClr val="bg1"/>
                </a:solidFill>
              </a:rPr>
              <a:t>The Victim/Bully (Masochism/Sadism) </a:t>
            </a:r>
          </a:p>
          <a:p>
            <a:pPr algn="ctr"/>
            <a:r>
              <a:rPr lang="en-GB" dirty="0">
                <a:solidFill>
                  <a:schemeClr val="bg1"/>
                </a:solidFill>
              </a:rPr>
              <a:t>The Saboteur (Overthinking)</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algn="ctr" defTabSz="914400">
              <a:defRPr/>
            </a:pPr>
            <a:endParaRPr lang="en-GB" b="1" dirty="0">
              <a:solidFill>
                <a:prstClr val="white"/>
              </a:solidFill>
            </a:endParaRPr>
          </a:p>
          <a:p>
            <a:pPr algn="ctr" defTabSz="914400">
              <a:defRPr/>
            </a:pPr>
            <a:r>
              <a:rPr lang="en-GB" b="1" dirty="0">
                <a:solidFill>
                  <a:prstClr val="white"/>
                </a:solidFill>
              </a:rPr>
              <a:t>The Divine Child is berated &amp; ignored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40283FD3-953D-4B52-A871-92BCB019D875}"/>
              </a:ext>
            </a:extLst>
          </p:cNvPr>
          <p:cNvSpPr txBox="1"/>
          <p:nvPr/>
        </p:nvSpPr>
        <p:spPr>
          <a:xfrm>
            <a:off x="8120215" y="3698112"/>
            <a:ext cx="3888114" cy="29238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mn-cs"/>
              </a:rPr>
              <a:t>Sabotaging Behaviours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Passive / Weak / Avoidant / Repressed / Tyrannical / Bullying / Controlling / Domineering / Apathetic / Aggressive / Defensive / Self-righteous / Narcissistic / Deceitful / Dismissive / Lazy / Irresponsible / Unreliable / Untrustworthy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5526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E8762-0EA4-4789-A143-529559041E7E}"/>
              </a:ext>
            </a:extLst>
          </p:cNvPr>
          <p:cNvSpPr>
            <a:spLocks noGrp="1"/>
          </p:cNvSpPr>
          <p:nvPr>
            <p:ph type="ctrTitle"/>
          </p:nvPr>
        </p:nvSpPr>
        <p:spPr>
          <a:xfrm>
            <a:off x="510139" y="694445"/>
            <a:ext cx="11184556" cy="749345"/>
          </a:xfrm>
        </p:spPr>
        <p:txBody>
          <a:bodyPr/>
          <a:lstStyle/>
          <a:p>
            <a:pPr algn="ctr"/>
            <a:r>
              <a:rPr lang="en-US" sz="3500" dirty="0">
                <a:solidFill>
                  <a:schemeClr val="bg1"/>
                </a:solidFill>
              </a:rPr>
              <a:t>The Love Alchemy Journey….. in a nutshell</a:t>
            </a:r>
            <a:r>
              <a:rPr lang="en-GB" sz="3500" dirty="0">
                <a:solidFill>
                  <a:schemeClr val="bg1"/>
                </a:solidFill>
              </a:rPr>
              <a:t> </a:t>
            </a:r>
          </a:p>
        </p:txBody>
      </p:sp>
      <p:sp>
        <p:nvSpPr>
          <p:cNvPr id="4" name="TextBox 3">
            <a:extLst>
              <a:ext uri="{FF2B5EF4-FFF2-40B4-BE49-F238E27FC236}">
                <a16:creationId xmlns:a16="http://schemas.microsoft.com/office/drawing/2014/main" id="{6BA1A0CE-7236-4618-B217-67CAAB1C0E7D}"/>
              </a:ext>
            </a:extLst>
          </p:cNvPr>
          <p:cNvSpPr txBox="1"/>
          <p:nvPr/>
        </p:nvSpPr>
        <p:spPr>
          <a:xfrm>
            <a:off x="984984" y="1636294"/>
            <a:ext cx="10222030" cy="1477328"/>
          </a:xfrm>
          <a:prstGeom prst="rect">
            <a:avLst/>
          </a:prstGeom>
          <a:noFill/>
        </p:spPr>
        <p:txBody>
          <a:bodyPr wrap="square" rtlCol="0">
            <a:spAutoFit/>
          </a:bodyPr>
          <a:lstStyle/>
          <a:p>
            <a:pPr algn="ctr"/>
            <a:r>
              <a:rPr lang="en-US" cap="none" dirty="0">
                <a:solidFill>
                  <a:schemeClr val="bg1"/>
                </a:solidFill>
              </a:rPr>
              <a:t>The Inner Prostitute decides that she is </a:t>
            </a:r>
            <a:r>
              <a:rPr lang="en-US" b="1" cap="none" dirty="0">
                <a:solidFill>
                  <a:schemeClr val="bg1"/>
                </a:solidFill>
              </a:rPr>
              <a:t>not worthy </a:t>
            </a:r>
            <a:r>
              <a:rPr lang="en-US" cap="none" dirty="0">
                <a:solidFill>
                  <a:schemeClr val="bg1"/>
                </a:solidFill>
              </a:rPr>
              <a:t>of living a life that is aligned with her desires &amp; that it is far too ‘unsafe’ for her. She is not willing to give up her old life, societal conditioning, fear-based </a:t>
            </a:r>
            <a:r>
              <a:rPr lang="en-US" cap="none" dirty="0" err="1">
                <a:solidFill>
                  <a:schemeClr val="bg1"/>
                </a:solidFill>
              </a:rPr>
              <a:t>behaviour</a:t>
            </a:r>
            <a:r>
              <a:rPr lang="en-US" cap="none" dirty="0">
                <a:solidFill>
                  <a:schemeClr val="bg1"/>
                </a:solidFill>
              </a:rPr>
              <a:t> &amp; thinking in exchange for living her dream &amp; vision. </a:t>
            </a:r>
          </a:p>
          <a:p>
            <a:pPr algn="ctr"/>
            <a:r>
              <a:rPr lang="en-US" cap="none" dirty="0">
                <a:solidFill>
                  <a:schemeClr val="bg1"/>
                </a:solidFill>
              </a:rPr>
              <a:t>The result? She never feels ‘chosen’ by life or a man.</a:t>
            </a:r>
          </a:p>
          <a:p>
            <a:endParaRPr lang="en-GB" dirty="0"/>
          </a:p>
        </p:txBody>
      </p:sp>
      <p:sp>
        <p:nvSpPr>
          <p:cNvPr id="5" name="Arrow: Down 4">
            <a:extLst>
              <a:ext uri="{FF2B5EF4-FFF2-40B4-BE49-F238E27FC236}">
                <a16:creationId xmlns:a16="http://schemas.microsoft.com/office/drawing/2014/main" id="{835E816C-BA3D-41E5-A30F-1BBCBA4A2AAA}"/>
              </a:ext>
            </a:extLst>
          </p:cNvPr>
          <p:cNvSpPr/>
          <p:nvPr/>
        </p:nvSpPr>
        <p:spPr>
          <a:xfrm>
            <a:off x="5763203" y="2854344"/>
            <a:ext cx="433137" cy="676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Down 9">
            <a:extLst>
              <a:ext uri="{FF2B5EF4-FFF2-40B4-BE49-F238E27FC236}">
                <a16:creationId xmlns:a16="http://schemas.microsoft.com/office/drawing/2014/main" id="{1AE87F86-FBE5-4A6D-8FDA-F586A1A4EA6E}"/>
              </a:ext>
            </a:extLst>
          </p:cNvPr>
          <p:cNvSpPr/>
          <p:nvPr/>
        </p:nvSpPr>
        <p:spPr>
          <a:xfrm>
            <a:off x="5763203" y="4254049"/>
            <a:ext cx="433137" cy="676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32924828-4D42-4DD9-8F09-2F13245EC343}"/>
              </a:ext>
            </a:extLst>
          </p:cNvPr>
          <p:cNvSpPr txBox="1"/>
          <p:nvPr/>
        </p:nvSpPr>
        <p:spPr>
          <a:xfrm>
            <a:off x="835792" y="5091045"/>
            <a:ext cx="10513995" cy="646331"/>
          </a:xfrm>
          <a:prstGeom prst="rect">
            <a:avLst/>
          </a:prstGeom>
          <a:noFill/>
        </p:spPr>
        <p:txBody>
          <a:bodyPr wrap="square" rtlCol="0">
            <a:spAutoFit/>
          </a:bodyPr>
          <a:lstStyle/>
          <a:p>
            <a:pPr algn="ctr"/>
            <a:r>
              <a:rPr lang="en-GB" dirty="0">
                <a:solidFill>
                  <a:schemeClr val="bg1"/>
                </a:solidFill>
              </a:rPr>
              <a:t>In addition, the weight of not be ‘allowed’ to go for what she wants creates </a:t>
            </a:r>
          </a:p>
          <a:p>
            <a:pPr algn="ctr"/>
            <a:r>
              <a:rPr lang="en-GB" dirty="0">
                <a:solidFill>
                  <a:schemeClr val="bg1"/>
                </a:solidFill>
              </a:rPr>
              <a:t>a life of victim-hood &amp; bullying (on the outside &amp; in).</a:t>
            </a:r>
          </a:p>
        </p:txBody>
      </p:sp>
      <p:sp>
        <p:nvSpPr>
          <p:cNvPr id="3" name="TextBox 2">
            <a:extLst>
              <a:ext uri="{FF2B5EF4-FFF2-40B4-BE49-F238E27FC236}">
                <a16:creationId xmlns:a16="http://schemas.microsoft.com/office/drawing/2014/main" id="{7C3AD0A4-B0FB-4E19-B27B-5267C66A03BA}"/>
              </a:ext>
            </a:extLst>
          </p:cNvPr>
          <p:cNvSpPr txBox="1"/>
          <p:nvPr/>
        </p:nvSpPr>
        <p:spPr>
          <a:xfrm>
            <a:off x="981774" y="3530519"/>
            <a:ext cx="10222030" cy="646331"/>
          </a:xfrm>
          <a:prstGeom prst="rect">
            <a:avLst/>
          </a:prstGeom>
          <a:noFill/>
        </p:spPr>
        <p:txBody>
          <a:bodyPr wrap="square" rtlCol="0">
            <a:spAutoFit/>
          </a:bodyPr>
          <a:lstStyle/>
          <a:p>
            <a:pPr algn="ctr"/>
            <a:r>
              <a:rPr lang="en-GB" dirty="0">
                <a:solidFill>
                  <a:schemeClr val="bg1"/>
                </a:solidFill>
              </a:rPr>
              <a:t>The knock-on effect of this is that the Divine Child does not get to live out her dream.</a:t>
            </a:r>
          </a:p>
          <a:p>
            <a:pPr algn="ctr"/>
            <a:r>
              <a:rPr lang="en-GB" dirty="0">
                <a:solidFill>
                  <a:schemeClr val="bg1"/>
                </a:solidFill>
              </a:rPr>
              <a:t> She never gets permission to be herself or do things in her own unique way! </a:t>
            </a:r>
          </a:p>
        </p:txBody>
      </p:sp>
    </p:spTree>
    <p:extLst>
      <p:ext uri="{BB962C8B-B14F-4D97-AF65-F5344CB8AC3E}">
        <p14:creationId xmlns:p14="http://schemas.microsoft.com/office/powerpoint/2010/main" val="166321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E8762-0EA4-4789-A143-529559041E7E}"/>
              </a:ext>
            </a:extLst>
          </p:cNvPr>
          <p:cNvSpPr>
            <a:spLocks noGrp="1"/>
          </p:cNvSpPr>
          <p:nvPr>
            <p:ph type="ctrTitle"/>
          </p:nvPr>
        </p:nvSpPr>
        <p:spPr>
          <a:xfrm>
            <a:off x="510139" y="694445"/>
            <a:ext cx="11184556" cy="749345"/>
          </a:xfrm>
        </p:spPr>
        <p:txBody>
          <a:bodyPr/>
          <a:lstStyle/>
          <a:p>
            <a:pPr algn="ctr"/>
            <a:r>
              <a:rPr lang="en-US" sz="3500" dirty="0">
                <a:solidFill>
                  <a:schemeClr val="bg1"/>
                </a:solidFill>
              </a:rPr>
              <a:t>The Love Alchemy Journey….. in a nutshell</a:t>
            </a:r>
            <a:r>
              <a:rPr lang="en-GB" sz="3500" dirty="0">
                <a:solidFill>
                  <a:schemeClr val="bg1"/>
                </a:solidFill>
              </a:rPr>
              <a:t> </a:t>
            </a:r>
          </a:p>
        </p:txBody>
      </p:sp>
      <p:sp>
        <p:nvSpPr>
          <p:cNvPr id="4" name="TextBox 3">
            <a:extLst>
              <a:ext uri="{FF2B5EF4-FFF2-40B4-BE49-F238E27FC236}">
                <a16:creationId xmlns:a16="http://schemas.microsoft.com/office/drawing/2014/main" id="{6BA1A0CE-7236-4618-B217-67CAAB1C0E7D}"/>
              </a:ext>
            </a:extLst>
          </p:cNvPr>
          <p:cNvSpPr txBox="1"/>
          <p:nvPr/>
        </p:nvSpPr>
        <p:spPr>
          <a:xfrm>
            <a:off x="503722" y="1828798"/>
            <a:ext cx="11184556" cy="3416320"/>
          </a:xfrm>
          <a:prstGeom prst="rect">
            <a:avLst/>
          </a:prstGeom>
          <a:noFill/>
        </p:spPr>
        <p:txBody>
          <a:bodyPr wrap="square" rtlCol="0">
            <a:spAutoFit/>
          </a:bodyPr>
          <a:lstStyle/>
          <a:p>
            <a:pPr algn="ctr"/>
            <a:r>
              <a:rPr lang="en-GB" dirty="0">
                <a:solidFill>
                  <a:schemeClr val="bg1"/>
                </a:solidFill>
              </a:rPr>
              <a:t>It is ALL because the voice of the status quo </a:t>
            </a:r>
            <a:r>
              <a:rPr lang="en-GB" dirty="0" err="1">
                <a:solidFill>
                  <a:schemeClr val="bg1"/>
                </a:solidFill>
              </a:rPr>
              <a:t>i.e</a:t>
            </a:r>
            <a:r>
              <a:rPr lang="en-GB" dirty="0">
                <a:solidFill>
                  <a:schemeClr val="bg1"/>
                </a:solidFill>
              </a:rPr>
              <a:t> The Saboteur is so loud, controlling &amp; convincing that the Prostitute is too scared &amp; unable to value herself enough to start the ball rolling in the RIGHT direction to make the dream come true.</a:t>
            </a:r>
          </a:p>
          <a:p>
            <a:pPr algn="ctr"/>
            <a:endParaRPr lang="en-GB" dirty="0">
              <a:solidFill>
                <a:schemeClr val="bg1"/>
              </a:solidFill>
            </a:endParaRPr>
          </a:p>
          <a:p>
            <a:pPr algn="ctr"/>
            <a:r>
              <a:rPr lang="en-GB" dirty="0">
                <a:solidFill>
                  <a:schemeClr val="bg1"/>
                </a:solidFill>
              </a:rPr>
              <a:t>This will be your biggest hurdle to creating what you want in love.</a:t>
            </a:r>
          </a:p>
          <a:p>
            <a:pPr algn="ctr"/>
            <a:r>
              <a:rPr lang="en-GB" dirty="0">
                <a:solidFill>
                  <a:schemeClr val="bg1"/>
                </a:solidFill>
              </a:rPr>
              <a:t>Do not be alarmed.</a:t>
            </a:r>
          </a:p>
          <a:p>
            <a:pPr algn="ctr"/>
            <a:r>
              <a:rPr lang="en-GB" dirty="0">
                <a:solidFill>
                  <a:schemeClr val="bg1"/>
                </a:solidFill>
              </a:rPr>
              <a:t>The bigger your Saboteur the bigger your Magician. </a:t>
            </a:r>
          </a:p>
          <a:p>
            <a:pPr algn="ctr"/>
            <a:endParaRPr lang="en-GB" dirty="0">
              <a:solidFill>
                <a:schemeClr val="bg1"/>
              </a:solidFill>
            </a:endParaRPr>
          </a:p>
          <a:p>
            <a:pPr algn="ctr"/>
            <a:r>
              <a:rPr lang="en-GB" dirty="0">
                <a:solidFill>
                  <a:schemeClr val="bg1"/>
                </a:solidFill>
              </a:rPr>
              <a:t>I promise you that you have everything it takes to create Magic in your love life.</a:t>
            </a:r>
          </a:p>
          <a:p>
            <a:pPr algn="ctr"/>
            <a:endParaRPr lang="en-GB" dirty="0">
              <a:solidFill>
                <a:schemeClr val="bg1"/>
              </a:solidFill>
            </a:endParaRPr>
          </a:p>
          <a:p>
            <a:pPr algn="ctr"/>
            <a:r>
              <a:rPr lang="en-GB" dirty="0">
                <a:solidFill>
                  <a:schemeClr val="bg1"/>
                </a:solidFill>
              </a:rPr>
              <a:t>Here is how the journey is really supposed to happen (but society doesn’t let you know this)</a:t>
            </a:r>
          </a:p>
          <a:p>
            <a:pPr algn="ctr"/>
            <a:endParaRPr lang="en-GB" dirty="0">
              <a:solidFill>
                <a:schemeClr val="bg1"/>
              </a:solidFill>
            </a:endParaRPr>
          </a:p>
        </p:txBody>
      </p:sp>
      <p:sp>
        <p:nvSpPr>
          <p:cNvPr id="5" name="Arrow: Down 4">
            <a:extLst>
              <a:ext uri="{FF2B5EF4-FFF2-40B4-BE49-F238E27FC236}">
                <a16:creationId xmlns:a16="http://schemas.microsoft.com/office/drawing/2014/main" id="{835E816C-BA3D-41E5-A30F-1BBCBA4A2AAA}"/>
              </a:ext>
            </a:extLst>
          </p:cNvPr>
          <p:cNvSpPr/>
          <p:nvPr/>
        </p:nvSpPr>
        <p:spPr>
          <a:xfrm>
            <a:off x="5734350" y="5245118"/>
            <a:ext cx="433137" cy="676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1152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E8762-0EA4-4789-A143-529559041E7E}"/>
              </a:ext>
            </a:extLst>
          </p:cNvPr>
          <p:cNvSpPr>
            <a:spLocks noGrp="1"/>
          </p:cNvSpPr>
          <p:nvPr>
            <p:ph type="ctrTitle"/>
          </p:nvPr>
        </p:nvSpPr>
        <p:spPr>
          <a:xfrm>
            <a:off x="510139" y="694445"/>
            <a:ext cx="11184556" cy="749345"/>
          </a:xfrm>
        </p:spPr>
        <p:txBody>
          <a:bodyPr/>
          <a:lstStyle/>
          <a:p>
            <a:pPr algn="ctr"/>
            <a:r>
              <a:rPr lang="en-US" sz="3500" dirty="0">
                <a:solidFill>
                  <a:schemeClr val="bg1"/>
                </a:solidFill>
              </a:rPr>
              <a:t>The Love Alchemy Journey….. in a nutshell</a:t>
            </a:r>
            <a:r>
              <a:rPr lang="en-GB" sz="3500" dirty="0">
                <a:solidFill>
                  <a:schemeClr val="bg1"/>
                </a:solidFill>
              </a:rPr>
              <a:t> </a:t>
            </a:r>
          </a:p>
        </p:txBody>
      </p:sp>
      <p:sp>
        <p:nvSpPr>
          <p:cNvPr id="4" name="TextBox 3">
            <a:extLst>
              <a:ext uri="{FF2B5EF4-FFF2-40B4-BE49-F238E27FC236}">
                <a16:creationId xmlns:a16="http://schemas.microsoft.com/office/drawing/2014/main" id="{6BA1A0CE-7236-4618-B217-67CAAB1C0E7D}"/>
              </a:ext>
            </a:extLst>
          </p:cNvPr>
          <p:cNvSpPr txBox="1"/>
          <p:nvPr/>
        </p:nvSpPr>
        <p:spPr>
          <a:xfrm>
            <a:off x="981772" y="1508112"/>
            <a:ext cx="10222030" cy="1200329"/>
          </a:xfrm>
          <a:prstGeom prst="rect">
            <a:avLst/>
          </a:prstGeom>
          <a:noFill/>
        </p:spPr>
        <p:txBody>
          <a:bodyPr wrap="square" rtlCol="0">
            <a:spAutoFit/>
          </a:bodyPr>
          <a:lstStyle/>
          <a:p>
            <a:pPr algn="ctr"/>
            <a:r>
              <a:rPr lang="en-US" cap="none" dirty="0">
                <a:solidFill>
                  <a:schemeClr val="bg1"/>
                </a:solidFill>
              </a:rPr>
              <a:t>The Inner Prostitute decides to give up her old life, societal conditioning &amp; </a:t>
            </a:r>
          </a:p>
          <a:p>
            <a:pPr algn="ctr"/>
            <a:r>
              <a:rPr lang="en-US" cap="none" dirty="0">
                <a:solidFill>
                  <a:schemeClr val="bg1"/>
                </a:solidFill>
              </a:rPr>
              <a:t>fear-based </a:t>
            </a:r>
            <a:r>
              <a:rPr lang="en-US" cap="none" dirty="0" err="1">
                <a:solidFill>
                  <a:schemeClr val="bg1"/>
                </a:solidFill>
              </a:rPr>
              <a:t>behaviour</a:t>
            </a:r>
            <a:r>
              <a:rPr lang="en-US" cap="none" dirty="0">
                <a:solidFill>
                  <a:schemeClr val="bg1"/>
                </a:solidFill>
              </a:rPr>
              <a:t> &amp; thinking in exchange for living her dream &amp; vision. </a:t>
            </a:r>
          </a:p>
          <a:p>
            <a:pPr algn="ctr"/>
            <a:r>
              <a:rPr lang="en-US" cap="none" dirty="0">
                <a:solidFill>
                  <a:schemeClr val="bg1"/>
                </a:solidFill>
              </a:rPr>
              <a:t>This activates the Inner Muse. </a:t>
            </a:r>
          </a:p>
          <a:p>
            <a:endParaRPr lang="en-GB" dirty="0"/>
          </a:p>
        </p:txBody>
      </p:sp>
      <p:sp>
        <p:nvSpPr>
          <p:cNvPr id="5" name="Arrow: Down 4">
            <a:extLst>
              <a:ext uri="{FF2B5EF4-FFF2-40B4-BE49-F238E27FC236}">
                <a16:creationId xmlns:a16="http://schemas.microsoft.com/office/drawing/2014/main" id="{835E816C-BA3D-41E5-A30F-1BBCBA4A2AAA}"/>
              </a:ext>
            </a:extLst>
          </p:cNvPr>
          <p:cNvSpPr/>
          <p:nvPr/>
        </p:nvSpPr>
        <p:spPr>
          <a:xfrm>
            <a:off x="5876220" y="2456255"/>
            <a:ext cx="433137" cy="676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6F4FC036-E980-44C4-8CC5-7B2F27085C75}"/>
              </a:ext>
            </a:extLst>
          </p:cNvPr>
          <p:cNvSpPr txBox="1"/>
          <p:nvPr/>
        </p:nvSpPr>
        <p:spPr>
          <a:xfrm>
            <a:off x="693014" y="3194919"/>
            <a:ext cx="10799545" cy="923330"/>
          </a:xfrm>
          <a:prstGeom prst="rect">
            <a:avLst/>
          </a:prstGeom>
          <a:noFill/>
        </p:spPr>
        <p:txBody>
          <a:bodyPr wrap="square">
            <a:spAutoFit/>
          </a:bodyPr>
          <a:lstStyle/>
          <a:p>
            <a:pPr algn="ctr"/>
            <a:r>
              <a:rPr lang="en-GB" dirty="0">
                <a:solidFill>
                  <a:schemeClr val="bg1"/>
                </a:solidFill>
              </a:rPr>
              <a:t>The Muse says ‘YES’ to herself &amp; her desire to live life her way &amp; in doing </a:t>
            </a:r>
          </a:p>
          <a:p>
            <a:pPr algn="ctr"/>
            <a:r>
              <a:rPr lang="en-GB" dirty="0">
                <a:solidFill>
                  <a:schemeClr val="bg1"/>
                </a:solidFill>
              </a:rPr>
              <a:t>so inspires the Lover to want to provide for her.</a:t>
            </a:r>
          </a:p>
          <a:p>
            <a:pPr algn="ctr"/>
            <a:r>
              <a:rPr lang="en-GB" dirty="0">
                <a:solidFill>
                  <a:schemeClr val="bg1"/>
                </a:solidFill>
              </a:rPr>
              <a:t>The Lover says ‘YES’ to meeting his Muse in her desire &amp; turning her life into a work of art.</a:t>
            </a:r>
          </a:p>
        </p:txBody>
      </p:sp>
      <p:sp>
        <p:nvSpPr>
          <p:cNvPr id="10" name="Arrow: Down 9">
            <a:extLst>
              <a:ext uri="{FF2B5EF4-FFF2-40B4-BE49-F238E27FC236}">
                <a16:creationId xmlns:a16="http://schemas.microsoft.com/office/drawing/2014/main" id="{1AE87F86-FBE5-4A6D-8FDA-F586A1A4EA6E}"/>
              </a:ext>
            </a:extLst>
          </p:cNvPr>
          <p:cNvSpPr/>
          <p:nvPr/>
        </p:nvSpPr>
        <p:spPr>
          <a:xfrm>
            <a:off x="5876220" y="4255743"/>
            <a:ext cx="433137" cy="676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2924828-4D42-4DD9-8F09-2F13245EC343}"/>
              </a:ext>
            </a:extLst>
          </p:cNvPr>
          <p:cNvSpPr txBox="1"/>
          <p:nvPr/>
        </p:nvSpPr>
        <p:spPr>
          <a:xfrm>
            <a:off x="835788" y="4931918"/>
            <a:ext cx="10513995" cy="1477328"/>
          </a:xfrm>
          <a:prstGeom prst="rect">
            <a:avLst/>
          </a:prstGeom>
          <a:noFill/>
        </p:spPr>
        <p:txBody>
          <a:bodyPr wrap="square" rtlCol="0">
            <a:spAutoFit/>
          </a:bodyPr>
          <a:lstStyle/>
          <a:p>
            <a:pPr algn="ctr"/>
            <a:r>
              <a:rPr lang="en-GB" dirty="0">
                <a:solidFill>
                  <a:schemeClr val="bg1"/>
                </a:solidFill>
              </a:rPr>
              <a:t>The Sovereigns (The King &amp; The Queen) are then able to take the dream of the </a:t>
            </a:r>
          </a:p>
          <a:p>
            <a:pPr algn="ctr"/>
            <a:r>
              <a:rPr lang="en-GB" dirty="0">
                <a:solidFill>
                  <a:schemeClr val="bg1"/>
                </a:solidFill>
              </a:rPr>
              <a:t>divine child &amp; turn it into a vision. They are fully committed to taking total </a:t>
            </a:r>
          </a:p>
          <a:p>
            <a:pPr algn="ctr"/>
            <a:r>
              <a:rPr lang="en-GB" dirty="0">
                <a:solidFill>
                  <a:schemeClr val="bg1"/>
                </a:solidFill>
              </a:rPr>
              <a:t>responsibility for bringing it into reality. They act as conduits with the Divine/God.</a:t>
            </a:r>
          </a:p>
          <a:p>
            <a:pPr algn="ctr"/>
            <a:r>
              <a:rPr lang="en-GB" dirty="0">
                <a:solidFill>
                  <a:schemeClr val="bg1"/>
                </a:solidFill>
              </a:rPr>
              <a:t>They literally COMMAND your dream into being!  </a:t>
            </a:r>
          </a:p>
          <a:p>
            <a:pPr algn="ctr"/>
            <a:endParaRPr lang="en-GB" dirty="0">
              <a:solidFill>
                <a:schemeClr val="bg1"/>
              </a:solidFill>
            </a:endParaRPr>
          </a:p>
        </p:txBody>
      </p:sp>
    </p:spTree>
    <p:extLst>
      <p:ext uri="{BB962C8B-B14F-4D97-AF65-F5344CB8AC3E}">
        <p14:creationId xmlns:p14="http://schemas.microsoft.com/office/powerpoint/2010/main" val="374006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E8762-0EA4-4789-A143-529559041E7E}"/>
              </a:ext>
            </a:extLst>
          </p:cNvPr>
          <p:cNvSpPr>
            <a:spLocks noGrp="1"/>
          </p:cNvSpPr>
          <p:nvPr>
            <p:ph type="ctrTitle"/>
          </p:nvPr>
        </p:nvSpPr>
        <p:spPr>
          <a:xfrm>
            <a:off x="455597" y="608900"/>
            <a:ext cx="11239098" cy="749345"/>
          </a:xfrm>
        </p:spPr>
        <p:txBody>
          <a:bodyPr/>
          <a:lstStyle/>
          <a:p>
            <a:pPr algn="ctr"/>
            <a:r>
              <a:rPr lang="en-US" sz="3500" dirty="0">
                <a:solidFill>
                  <a:schemeClr val="bg1"/>
                </a:solidFill>
              </a:rPr>
              <a:t>The Love Alchemy Journey….. in a nutshell</a:t>
            </a:r>
            <a:r>
              <a:rPr lang="en-GB" sz="3500" dirty="0">
                <a:solidFill>
                  <a:schemeClr val="bg1"/>
                </a:solidFill>
              </a:rPr>
              <a:t> </a:t>
            </a:r>
          </a:p>
        </p:txBody>
      </p:sp>
      <p:sp>
        <p:nvSpPr>
          <p:cNvPr id="5" name="Arrow: Down 4">
            <a:extLst>
              <a:ext uri="{FF2B5EF4-FFF2-40B4-BE49-F238E27FC236}">
                <a16:creationId xmlns:a16="http://schemas.microsoft.com/office/drawing/2014/main" id="{835E816C-BA3D-41E5-A30F-1BBCBA4A2AAA}"/>
              </a:ext>
            </a:extLst>
          </p:cNvPr>
          <p:cNvSpPr/>
          <p:nvPr/>
        </p:nvSpPr>
        <p:spPr>
          <a:xfrm>
            <a:off x="5733447" y="2374096"/>
            <a:ext cx="433137" cy="676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Down 9">
            <a:extLst>
              <a:ext uri="{FF2B5EF4-FFF2-40B4-BE49-F238E27FC236}">
                <a16:creationId xmlns:a16="http://schemas.microsoft.com/office/drawing/2014/main" id="{1AE87F86-FBE5-4A6D-8FDA-F586A1A4EA6E}"/>
              </a:ext>
            </a:extLst>
          </p:cNvPr>
          <p:cNvSpPr/>
          <p:nvPr/>
        </p:nvSpPr>
        <p:spPr>
          <a:xfrm>
            <a:off x="5733447" y="4241789"/>
            <a:ext cx="433137" cy="676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2924828-4D42-4DD9-8F09-2F13245EC343}"/>
              </a:ext>
            </a:extLst>
          </p:cNvPr>
          <p:cNvSpPr txBox="1"/>
          <p:nvPr/>
        </p:nvSpPr>
        <p:spPr>
          <a:xfrm>
            <a:off x="455597" y="1543005"/>
            <a:ext cx="11239098" cy="646331"/>
          </a:xfrm>
          <a:prstGeom prst="rect">
            <a:avLst/>
          </a:prstGeom>
          <a:noFill/>
        </p:spPr>
        <p:txBody>
          <a:bodyPr wrap="square" rtlCol="0">
            <a:spAutoFit/>
          </a:bodyPr>
          <a:lstStyle/>
          <a:p>
            <a:pPr algn="ctr"/>
            <a:r>
              <a:rPr lang="en-GB" dirty="0">
                <a:solidFill>
                  <a:schemeClr val="bg1"/>
                </a:solidFill>
              </a:rPr>
              <a:t>The Warriors (The Warrior &amp; the Inner Mother) create &amp; hold the energetic space for the dream to come in. The Inner Mother loves unconditionally &amp; does not allow room for victim-hood. </a:t>
            </a:r>
          </a:p>
        </p:txBody>
      </p:sp>
      <p:sp>
        <p:nvSpPr>
          <p:cNvPr id="3" name="TextBox 2">
            <a:extLst>
              <a:ext uri="{FF2B5EF4-FFF2-40B4-BE49-F238E27FC236}">
                <a16:creationId xmlns:a16="http://schemas.microsoft.com/office/drawing/2014/main" id="{FD953817-542E-4E2A-9290-03A4DD297EB3}"/>
              </a:ext>
            </a:extLst>
          </p:cNvPr>
          <p:cNvSpPr txBox="1"/>
          <p:nvPr/>
        </p:nvSpPr>
        <p:spPr>
          <a:xfrm>
            <a:off x="455597" y="3184365"/>
            <a:ext cx="11239098" cy="923330"/>
          </a:xfrm>
          <a:prstGeom prst="rect">
            <a:avLst/>
          </a:prstGeom>
          <a:noFill/>
        </p:spPr>
        <p:txBody>
          <a:bodyPr wrap="square" rtlCol="0">
            <a:spAutoFit/>
          </a:bodyPr>
          <a:lstStyle/>
          <a:p>
            <a:pPr algn="ctr"/>
            <a:r>
              <a:rPr lang="en-GB" dirty="0">
                <a:solidFill>
                  <a:schemeClr val="bg1"/>
                </a:solidFill>
              </a:rPr>
              <a:t>The Wise Woman is prepared to go in blind into this space that has been created. She does not need to know how because she knows her own innate power to be the creator of life. </a:t>
            </a:r>
          </a:p>
          <a:p>
            <a:pPr algn="ctr"/>
            <a:r>
              <a:rPr lang="en-GB" dirty="0">
                <a:solidFill>
                  <a:schemeClr val="bg1"/>
                </a:solidFill>
              </a:rPr>
              <a:t>She is willing not to know &amp; to be without sight.  She submits to not-knowing.</a:t>
            </a:r>
          </a:p>
        </p:txBody>
      </p:sp>
      <p:sp>
        <p:nvSpPr>
          <p:cNvPr id="6" name="TextBox 5">
            <a:extLst>
              <a:ext uri="{FF2B5EF4-FFF2-40B4-BE49-F238E27FC236}">
                <a16:creationId xmlns:a16="http://schemas.microsoft.com/office/drawing/2014/main" id="{D0B7F5DA-14DF-41D3-B804-276065484B6A}"/>
              </a:ext>
            </a:extLst>
          </p:cNvPr>
          <p:cNvSpPr txBox="1"/>
          <p:nvPr/>
        </p:nvSpPr>
        <p:spPr>
          <a:xfrm>
            <a:off x="455597" y="5018771"/>
            <a:ext cx="11239098" cy="1200329"/>
          </a:xfrm>
          <a:prstGeom prst="rect">
            <a:avLst/>
          </a:prstGeom>
          <a:noFill/>
        </p:spPr>
        <p:txBody>
          <a:bodyPr wrap="square" rtlCol="0">
            <a:spAutoFit/>
          </a:bodyPr>
          <a:lstStyle/>
          <a:p>
            <a:pPr algn="ctr"/>
            <a:r>
              <a:rPr lang="en-GB" dirty="0">
                <a:solidFill>
                  <a:schemeClr val="bg1"/>
                </a:solidFill>
              </a:rPr>
              <a:t>The Magician receives the wisdom needed using the Wise Woman’s huge innate </a:t>
            </a:r>
          </a:p>
          <a:p>
            <a:pPr algn="ctr"/>
            <a:r>
              <a:rPr lang="en-GB" dirty="0">
                <a:solidFill>
                  <a:schemeClr val="bg1"/>
                </a:solidFill>
              </a:rPr>
              <a:t>power to create. From her ‘not-knowing’ comes his ‘knowing’.</a:t>
            </a:r>
          </a:p>
          <a:p>
            <a:pPr algn="ctr"/>
            <a:r>
              <a:rPr lang="en-GB" dirty="0">
                <a:solidFill>
                  <a:schemeClr val="bg1"/>
                </a:solidFill>
              </a:rPr>
              <a:t>He is the voice of your genius.</a:t>
            </a:r>
          </a:p>
          <a:p>
            <a:pPr algn="ctr"/>
            <a:endParaRPr lang="en-GB" dirty="0">
              <a:solidFill>
                <a:schemeClr val="bg1"/>
              </a:solidFill>
            </a:endParaRPr>
          </a:p>
        </p:txBody>
      </p:sp>
    </p:spTree>
    <p:extLst>
      <p:ext uri="{BB962C8B-B14F-4D97-AF65-F5344CB8AC3E}">
        <p14:creationId xmlns:p14="http://schemas.microsoft.com/office/powerpoint/2010/main" val="235893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E8762-0EA4-4789-A143-529559041E7E}"/>
              </a:ext>
            </a:extLst>
          </p:cNvPr>
          <p:cNvSpPr>
            <a:spLocks noGrp="1"/>
          </p:cNvSpPr>
          <p:nvPr>
            <p:ph type="ctrTitle"/>
          </p:nvPr>
        </p:nvSpPr>
        <p:spPr>
          <a:xfrm>
            <a:off x="455597" y="608900"/>
            <a:ext cx="11239098" cy="749345"/>
          </a:xfrm>
        </p:spPr>
        <p:txBody>
          <a:bodyPr/>
          <a:lstStyle/>
          <a:p>
            <a:pPr algn="ctr"/>
            <a:r>
              <a:rPr lang="en-US" sz="3500" dirty="0">
                <a:solidFill>
                  <a:schemeClr val="bg1"/>
                </a:solidFill>
              </a:rPr>
              <a:t>The Love Alchemy Journey….. in a nutshell</a:t>
            </a:r>
            <a:r>
              <a:rPr lang="en-GB" sz="3500" dirty="0">
                <a:solidFill>
                  <a:schemeClr val="bg1"/>
                </a:solidFill>
              </a:rPr>
              <a:t> </a:t>
            </a:r>
          </a:p>
        </p:txBody>
      </p:sp>
      <p:sp>
        <p:nvSpPr>
          <p:cNvPr id="5" name="Arrow: Down 4">
            <a:extLst>
              <a:ext uri="{FF2B5EF4-FFF2-40B4-BE49-F238E27FC236}">
                <a16:creationId xmlns:a16="http://schemas.microsoft.com/office/drawing/2014/main" id="{835E816C-BA3D-41E5-A30F-1BBCBA4A2AAA}"/>
              </a:ext>
            </a:extLst>
          </p:cNvPr>
          <p:cNvSpPr/>
          <p:nvPr/>
        </p:nvSpPr>
        <p:spPr>
          <a:xfrm>
            <a:off x="5733447" y="1645943"/>
            <a:ext cx="433137" cy="676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D0B7F5DA-14DF-41D3-B804-276065484B6A}"/>
              </a:ext>
            </a:extLst>
          </p:cNvPr>
          <p:cNvSpPr txBox="1"/>
          <p:nvPr/>
        </p:nvSpPr>
        <p:spPr>
          <a:xfrm>
            <a:off x="455596" y="2473252"/>
            <a:ext cx="11239098" cy="3416320"/>
          </a:xfrm>
          <a:prstGeom prst="rect">
            <a:avLst/>
          </a:prstGeom>
          <a:noFill/>
        </p:spPr>
        <p:txBody>
          <a:bodyPr wrap="square" rtlCol="0">
            <a:spAutoFit/>
          </a:bodyPr>
          <a:lstStyle/>
          <a:p>
            <a:pPr algn="ctr"/>
            <a:r>
              <a:rPr lang="en-GB" dirty="0">
                <a:solidFill>
                  <a:schemeClr val="bg1"/>
                </a:solidFill>
              </a:rPr>
              <a:t>The Magician advises the King with his wisdom.</a:t>
            </a:r>
          </a:p>
          <a:p>
            <a:pPr algn="ctr"/>
            <a:endParaRPr lang="en-GB" dirty="0">
              <a:solidFill>
                <a:schemeClr val="bg1"/>
              </a:solidFill>
            </a:endParaRPr>
          </a:p>
          <a:p>
            <a:pPr algn="ctr"/>
            <a:r>
              <a:rPr lang="en-GB" dirty="0">
                <a:solidFill>
                  <a:schemeClr val="bg1"/>
                </a:solidFill>
              </a:rPr>
              <a:t>The King brings order to this wisdom, which when coming from the Magician can </a:t>
            </a:r>
          </a:p>
          <a:p>
            <a:pPr algn="ctr"/>
            <a:r>
              <a:rPr lang="en-GB" dirty="0">
                <a:solidFill>
                  <a:schemeClr val="bg1"/>
                </a:solidFill>
              </a:rPr>
              <a:t>feel or sound chaotic or not make ‘sense’ </a:t>
            </a:r>
          </a:p>
          <a:p>
            <a:pPr algn="ctr"/>
            <a:r>
              <a:rPr lang="en-GB" dirty="0">
                <a:solidFill>
                  <a:schemeClr val="bg1"/>
                </a:solidFill>
              </a:rPr>
              <a:t>(according to the Saboteur, who is trying to block this type of action).</a:t>
            </a:r>
          </a:p>
          <a:p>
            <a:pPr algn="ctr"/>
            <a:endParaRPr lang="en-GB" dirty="0">
              <a:solidFill>
                <a:schemeClr val="bg1"/>
              </a:solidFill>
            </a:endParaRPr>
          </a:p>
          <a:p>
            <a:pPr algn="ctr"/>
            <a:r>
              <a:rPr lang="en-GB" dirty="0">
                <a:solidFill>
                  <a:schemeClr val="bg1"/>
                </a:solidFill>
              </a:rPr>
              <a:t>The King instructs the Warrior to take the necessary action, which in fact makes perfect sense. </a:t>
            </a:r>
          </a:p>
          <a:p>
            <a:pPr algn="ctr"/>
            <a:endParaRPr lang="en-GB" dirty="0">
              <a:solidFill>
                <a:schemeClr val="bg1"/>
              </a:solidFill>
            </a:endParaRPr>
          </a:p>
          <a:p>
            <a:pPr algn="ctr"/>
            <a:endParaRPr lang="en-GB" dirty="0">
              <a:solidFill>
                <a:schemeClr val="bg1"/>
              </a:solidFill>
            </a:endParaRPr>
          </a:p>
          <a:p>
            <a:pPr algn="ctr"/>
            <a:r>
              <a:rPr lang="en-GB" dirty="0">
                <a:solidFill>
                  <a:schemeClr val="bg1"/>
                </a:solidFill>
              </a:rPr>
              <a:t>This is the alchemical process which turns energy into matter </a:t>
            </a:r>
          </a:p>
          <a:p>
            <a:pPr algn="ctr"/>
            <a:r>
              <a:rPr lang="en-GB" dirty="0">
                <a:solidFill>
                  <a:schemeClr val="bg1"/>
                </a:solidFill>
              </a:rPr>
              <a:t>&amp; thus produces the physical manifestation </a:t>
            </a:r>
          </a:p>
          <a:p>
            <a:pPr algn="ctr"/>
            <a:r>
              <a:rPr lang="en-GB" dirty="0">
                <a:solidFill>
                  <a:schemeClr val="bg1"/>
                </a:solidFill>
              </a:rPr>
              <a:t>i.e. your dream relationship / man / life. </a:t>
            </a:r>
          </a:p>
        </p:txBody>
      </p:sp>
    </p:spTree>
    <p:extLst>
      <p:ext uri="{BB962C8B-B14F-4D97-AF65-F5344CB8AC3E}">
        <p14:creationId xmlns:p14="http://schemas.microsoft.com/office/powerpoint/2010/main" val="420939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176</TotalTime>
  <Words>988</Words>
  <Application>Microsoft Office PowerPoint</Application>
  <PresentationFormat>Widescreen</PresentationFormat>
  <Paragraphs>98</Paragraphs>
  <Slides>6</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Calibri</vt:lpstr>
      <vt:lpstr>Calibri body</vt:lpstr>
      <vt:lpstr>Calibri Light</vt:lpstr>
      <vt:lpstr>Century Gothic</vt:lpstr>
      <vt:lpstr>Wingdings 3</vt:lpstr>
      <vt:lpstr>Ion Boardroom</vt:lpstr>
      <vt:lpstr>Office Theme</vt:lpstr>
      <vt:lpstr>  All Loving, Presiding,  Providing &amp; Supporting Force. </vt:lpstr>
      <vt:lpstr>The Love Alchemy Journey….. in a nutshell </vt:lpstr>
      <vt:lpstr>The Love Alchemy Journey….. in a nutshell </vt:lpstr>
      <vt:lpstr>The Love Alchemy Journey….. in a nutshell </vt:lpstr>
      <vt:lpstr>The Love Alchemy Journey….. in a nutshell </vt:lpstr>
      <vt:lpstr>The Love Alchemy Journey….. in a nutshell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Willmott</dc:creator>
  <cp:lastModifiedBy>Michele Willmott</cp:lastModifiedBy>
  <cp:revision>24</cp:revision>
  <dcterms:created xsi:type="dcterms:W3CDTF">2021-06-10T16:00:08Z</dcterms:created>
  <dcterms:modified xsi:type="dcterms:W3CDTF">2021-06-17T09:51:04Z</dcterms:modified>
</cp:coreProperties>
</file>