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0" r:id="rId1"/>
  </p:sldMasterIdLst>
  <p:notesMasterIdLst>
    <p:notesMasterId r:id="rId9"/>
  </p:notesMasterIdLst>
  <p:sldIdLst>
    <p:sldId id="262" r:id="rId2"/>
    <p:sldId id="257" r:id="rId3"/>
    <p:sldId id="260" r:id="rId4"/>
    <p:sldId id="265" r:id="rId5"/>
    <p:sldId id="261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B5C0CF"/>
    <a:srgbClr val="D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2321" autoAdjust="0"/>
  </p:normalViewPr>
  <p:slideViewPr>
    <p:cSldViewPr snapToGrid="0">
      <p:cViewPr varScale="1">
        <p:scale>
          <a:sx n="55" d="100"/>
          <a:sy n="55" d="100"/>
        </p:scale>
        <p:origin x="109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1E06D8-7A20-4640-A803-A41774868C3D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66E9C-B2C1-4BAD-909C-4BE9D44F5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257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66E9C-B2C1-4BAD-909C-4BE9D44F521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699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66E9C-B2C1-4BAD-909C-4BE9D44F521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76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03D98-A624-4399-B13B-D8F66821E9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39F050-8702-4803-8399-0856393294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320EE9-7965-4667-80F2-4E180C5AD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23AE-7B19-40BA-AF26-A092D6387588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DB320-3934-4E5B-8B42-A37A041F2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BCBBD-D3EF-4C22-9C9C-3CABDAD72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2BA6-8C19-473A-969F-858BF41E2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280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13B32-5027-4ADE-8778-FEB2BEB3F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27391B-B6DB-4108-8898-5DC05D0D42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62A811-99E4-443D-B381-70831AE8F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23AE-7B19-40BA-AF26-A092D6387588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88D52-F7F2-4A29-AF9E-CC1935AE1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6443E-49B4-46D1-A0B2-30B4A7763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2BA6-8C19-473A-969F-858BF41E2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150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EB09BF-A0E1-4529-B80A-3D436C9AC7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3B09B3-4F42-4727-91F8-FF0F37B654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3B54C6-4EF8-4318-88BF-123BE6C93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23AE-7B19-40BA-AF26-A092D6387588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666730-F7C6-4B5C-91EE-8666364E1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5A9383-3492-4304-8A8A-2FB8E0920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2BA6-8C19-473A-969F-858BF41E2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65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3D90F-4251-4514-8EAF-A0EA169C3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2AE69-E890-4A08-AB5B-1AE8E447C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46A85D-8295-417A-B3F1-B2B10D4FA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23AE-7B19-40BA-AF26-A092D6387588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FD7F0-1C7B-4EED-9F65-3A8BC686A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EE3CD-3888-4924-83CF-0153B1200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2BA6-8C19-473A-969F-858BF41E2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144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D2102-F1C4-428B-BB1E-42FB4DBB4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972CE0-2139-4C00-A41E-9ECEEB476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3FF2CC-B82F-4987-B987-B03E1136E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23AE-7B19-40BA-AF26-A092D6387588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7EBBC-196B-490C-8DE3-2F8D75B69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CDD51-B156-4678-80E4-7F978003B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2BA6-8C19-473A-969F-858BF41E2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695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59F5E-6A2E-4A14-88C1-0881B7F32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C70C0-1395-4522-9AEE-5B9A126BDE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D0053D-0930-4FEE-B165-125C0375F1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61200D-781E-4590-8BF9-ABE9B2BDF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23AE-7B19-40BA-AF26-A092D6387588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1431E0-87AE-4031-BC73-E06218C8A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4759C0-017E-44AD-9FD2-0B1FCFFEF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2BA6-8C19-473A-969F-858BF41E2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57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59F32-E6F0-4F22-A547-477B6190E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0107BB-6516-45A3-B510-AFD4A6D80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E73F32-3E51-4181-8E70-4FFA279B2D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782656-B79A-49ED-978B-54FE6A09DE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3AC974-5202-49C4-A1FB-269F25816B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B357C7-A55F-43E8-8A4B-AB633144A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23AE-7B19-40BA-AF26-A092D6387588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8807D4-292B-4D1E-A627-5FBC5A488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90E41F-CD67-455D-A582-E2CE41548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2BA6-8C19-473A-969F-858BF41E2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451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62241-697E-4C32-B761-D2183B747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AC6615-B633-40C4-A956-262E955D6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23AE-7B19-40BA-AF26-A092D6387588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91DF4B-2186-4EE9-89CA-55B562B7C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51939D-68FB-4008-A02A-FA973CCD1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2BA6-8C19-473A-969F-858BF41E2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742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1315C7-AA1C-4C26-87AF-7B14705EA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23AE-7B19-40BA-AF26-A092D6387588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209476-02F0-4AF3-AEBA-6D257947F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39CC12-B457-4B4B-9348-241DAEF07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2BA6-8C19-473A-969F-858BF41E2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489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96F9C-44F0-4165-B897-817222220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8C056-A48A-4EFF-8472-56322CF6D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E4B9F5-6349-446C-A4DC-8296AC5D2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918447-C7B7-490D-A35E-B4764670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23AE-7B19-40BA-AF26-A092D6387588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15529F-7518-4723-A400-104F6685F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6CF3-68BC-498B-AF14-1CD4EC56E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2BA6-8C19-473A-969F-858BF41E2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421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71583-9F63-4B67-9D5E-1BEED530E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F384BD-AD69-44F2-92DC-F08294A992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1965F5-2983-471F-96A2-4002EF9EBB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BFEDA9-CFD4-49BF-8912-9C1E4CB51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23AE-7B19-40BA-AF26-A092D6387588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D8CD38-FCFA-4479-A5E1-94FE74069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D01F59-8ECE-4224-B9E3-A9367E8D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2BA6-8C19-473A-969F-858BF41E2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902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7B4D1F-9A2C-4772-BA28-14832B78E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75D0AA-432B-4972-896B-2C338F2EE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B2509-2520-4C45-A74D-B9C833A834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923AE-7B19-40BA-AF26-A092D6387588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B553D-7C3B-4018-B1FC-C89A7CE577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92E664-D5B5-442E-9570-0F8219FDDF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E2BA6-8C19-473A-969F-858BF41E2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039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57C11-01E8-4EF2-948D-44385FD160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46681" y="1775007"/>
            <a:ext cx="3471326" cy="465062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1800" dirty="0"/>
            </a:br>
            <a:br>
              <a:rPr lang="en-GB" sz="2000" dirty="0"/>
            </a:br>
            <a:r>
              <a:rPr lang="en-GB" sz="1800" dirty="0"/>
              <a:t>All Loving, Presiding, Providing, Supporting Force. Truth. Thriving.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3AA85D0-E45C-4B1B-9DCC-B9A6EC5E65DD}"/>
              </a:ext>
            </a:extLst>
          </p:cNvPr>
          <p:cNvSpPr txBox="1"/>
          <p:nvPr/>
        </p:nvSpPr>
        <p:spPr>
          <a:xfrm>
            <a:off x="4651371" y="2308037"/>
            <a:ext cx="230880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CC0066"/>
                </a:solidFill>
              </a:rPr>
              <a:t>Divine Child </a:t>
            </a:r>
          </a:p>
          <a:p>
            <a:pPr algn="ctr"/>
            <a:r>
              <a:rPr lang="en-GB" sz="1600" dirty="0"/>
              <a:t>is held, seen &amp; loved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3091DE9-8EE9-4FA2-A967-345D95BE009B}"/>
              </a:ext>
            </a:extLst>
          </p:cNvPr>
          <p:cNvSpPr txBox="1"/>
          <p:nvPr/>
        </p:nvSpPr>
        <p:spPr>
          <a:xfrm>
            <a:off x="3289392" y="4877385"/>
            <a:ext cx="5219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0070C0"/>
                </a:solidFill>
              </a:rPr>
              <a:t>Prostitute  Child  Victim/Bully  Saboteur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FFC1A30-6741-45ED-ADB9-1378952252E3}"/>
              </a:ext>
            </a:extLst>
          </p:cNvPr>
          <p:cNvSpPr txBox="1"/>
          <p:nvPr/>
        </p:nvSpPr>
        <p:spPr>
          <a:xfrm>
            <a:off x="1854545" y="3460781"/>
            <a:ext cx="77438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002060"/>
                </a:solidFill>
              </a:rPr>
              <a:t>Patriarchy</a:t>
            </a:r>
          </a:p>
          <a:p>
            <a:pPr algn="ctr"/>
            <a:r>
              <a:rPr lang="en-GB" sz="1600" dirty="0"/>
              <a:t>(Shadow Masculine System</a:t>
            </a:r>
          </a:p>
          <a:p>
            <a:pPr algn="ctr"/>
            <a:r>
              <a:rPr lang="en-GB" sz="1600" dirty="0"/>
              <a:t>broken, toxic, corrupt)</a:t>
            </a:r>
          </a:p>
          <a:p>
            <a:pPr algn="ctr"/>
            <a:endParaRPr lang="en-GB" sz="1600" b="1" dirty="0">
              <a:solidFill>
                <a:srgbClr val="002060"/>
              </a:solidFill>
            </a:endParaRPr>
          </a:p>
          <a:p>
            <a:pPr algn="ctr"/>
            <a:r>
              <a:rPr lang="en-GB" sz="2000" b="1" dirty="0">
                <a:solidFill>
                  <a:srgbClr val="002060"/>
                </a:solidFill>
              </a:rPr>
              <a:t>SHADOW</a:t>
            </a:r>
            <a:r>
              <a:rPr lang="en-GB" sz="1600" b="1" dirty="0">
                <a:solidFill>
                  <a:srgbClr val="002060"/>
                </a:solidFill>
              </a:rPr>
              <a:t> ARCHETYPES</a:t>
            </a:r>
          </a:p>
          <a:p>
            <a:pPr algn="ctr"/>
            <a:endParaRPr lang="en-GB" sz="16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D5167B7-AFA7-4878-9452-D0FB74AEAB05}"/>
              </a:ext>
            </a:extLst>
          </p:cNvPr>
          <p:cNvSpPr txBox="1"/>
          <p:nvPr/>
        </p:nvSpPr>
        <p:spPr>
          <a:xfrm>
            <a:off x="8090482" y="558275"/>
            <a:ext cx="3471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CC0066"/>
                </a:solidFill>
              </a:rPr>
              <a:t>Divine / Empowered </a:t>
            </a:r>
          </a:p>
          <a:p>
            <a:pPr algn="ctr"/>
            <a:r>
              <a:rPr lang="en-GB" b="1" dirty="0">
                <a:solidFill>
                  <a:srgbClr val="CC0066"/>
                </a:solidFill>
              </a:rPr>
              <a:t>Masculine &amp; Feminine Energy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BD7347-8142-4A71-8006-C0E78F06B688}"/>
              </a:ext>
            </a:extLst>
          </p:cNvPr>
          <p:cNvSpPr txBox="1"/>
          <p:nvPr/>
        </p:nvSpPr>
        <p:spPr>
          <a:xfrm>
            <a:off x="774699" y="4290175"/>
            <a:ext cx="211996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2060"/>
                </a:solidFill>
              </a:rPr>
              <a:t>Wounded Feminine </a:t>
            </a:r>
            <a:r>
              <a:rPr lang="en-GB" sz="1400" dirty="0"/>
              <a:t>(ruled by her pain body)  An object of Desire.</a:t>
            </a:r>
          </a:p>
          <a:p>
            <a:pPr algn="ctr"/>
            <a:r>
              <a:rPr lang="en-GB" sz="1400" dirty="0"/>
              <a:t>Manipulated / Manipulates / abuses / abused / abandoned / rejected / emasculating / controlling.</a:t>
            </a:r>
          </a:p>
          <a:p>
            <a:pPr algn="ctr"/>
            <a:endParaRPr lang="en-GB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9387F5-BECB-4FA6-87D2-783EE35160EE}"/>
              </a:ext>
            </a:extLst>
          </p:cNvPr>
          <p:cNvSpPr txBox="1"/>
          <p:nvPr/>
        </p:nvSpPr>
        <p:spPr>
          <a:xfrm>
            <a:off x="8621924" y="4305749"/>
            <a:ext cx="240844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2060"/>
                </a:solidFill>
              </a:rPr>
              <a:t>Wounded Masculine</a:t>
            </a:r>
          </a:p>
          <a:p>
            <a:pPr algn="ctr"/>
            <a:r>
              <a:rPr lang="en-GB" sz="1400" dirty="0"/>
              <a:t>The Destroyer / Passive / Weak / Avoidant / Repressed / Tyrannical / The Bully</a:t>
            </a:r>
          </a:p>
          <a:p>
            <a:pPr algn="ctr"/>
            <a:r>
              <a:rPr lang="en-GB" sz="1400" dirty="0"/>
              <a:t>Abuse of Power / Controlling / Domineering / Manipulative /</a:t>
            </a:r>
          </a:p>
          <a:p>
            <a:pPr algn="ctr"/>
            <a:r>
              <a:rPr lang="en-GB" sz="1400" dirty="0"/>
              <a:t>Apathetic / Aggressive / Defensive </a:t>
            </a:r>
          </a:p>
          <a:p>
            <a:pPr algn="ctr"/>
            <a:endParaRPr lang="en-GB" sz="1400" dirty="0"/>
          </a:p>
          <a:p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252167-3EEB-4D1A-B2C5-815D528F342F}"/>
              </a:ext>
            </a:extLst>
          </p:cNvPr>
          <p:cNvSpPr txBox="1"/>
          <p:nvPr/>
        </p:nvSpPr>
        <p:spPr>
          <a:xfrm>
            <a:off x="4422964" y="5336615"/>
            <a:ext cx="2722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4 Fear Based Primitive Selves in Everyone</a:t>
            </a:r>
          </a:p>
          <a:p>
            <a:pPr algn="ctr"/>
            <a:r>
              <a:rPr lang="en-GB" dirty="0"/>
              <a:t>Carl Jung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1FBEF93-5D70-471A-8DB7-E756F6F16DBA}"/>
              </a:ext>
            </a:extLst>
          </p:cNvPr>
          <p:cNvSpPr txBox="1"/>
          <p:nvPr/>
        </p:nvSpPr>
        <p:spPr>
          <a:xfrm>
            <a:off x="3694725" y="176182"/>
            <a:ext cx="440902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b="1" dirty="0">
                <a:solidFill>
                  <a:srgbClr val="CC0066"/>
                </a:solidFill>
              </a:rPr>
              <a:t>Love Alchemy Framework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AD76A0B-4D96-42FF-B139-EB2317A9FA5C}"/>
              </a:ext>
            </a:extLst>
          </p:cNvPr>
          <p:cNvSpPr txBox="1"/>
          <p:nvPr/>
        </p:nvSpPr>
        <p:spPr>
          <a:xfrm>
            <a:off x="243069" y="707599"/>
            <a:ext cx="358908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CC0066"/>
                </a:solidFill>
              </a:rPr>
              <a:t>Power Couples / Archetypes</a:t>
            </a:r>
          </a:p>
          <a:p>
            <a:pPr algn="ctr"/>
            <a:endParaRPr lang="en-GB" sz="2000" dirty="0"/>
          </a:p>
          <a:p>
            <a:pPr algn="ctr"/>
            <a:r>
              <a:rPr lang="en-GB" sz="2000" dirty="0"/>
              <a:t>Lover/</a:t>
            </a:r>
            <a:r>
              <a:rPr lang="en-GB" sz="2000" dirty="0">
                <a:solidFill>
                  <a:srgbClr val="CC0066"/>
                </a:solidFill>
              </a:rPr>
              <a:t>Muse</a:t>
            </a:r>
          </a:p>
          <a:p>
            <a:pPr algn="ctr"/>
            <a:r>
              <a:rPr lang="en-GB" sz="2000" dirty="0"/>
              <a:t>King/</a:t>
            </a:r>
            <a:r>
              <a:rPr lang="en-GB" sz="2000" dirty="0">
                <a:solidFill>
                  <a:srgbClr val="CC0066"/>
                </a:solidFill>
              </a:rPr>
              <a:t>Queen</a:t>
            </a:r>
          </a:p>
          <a:p>
            <a:pPr algn="ctr"/>
            <a:r>
              <a:rPr lang="en-GB" sz="2000" dirty="0"/>
              <a:t>Warrior/</a:t>
            </a:r>
            <a:r>
              <a:rPr lang="en-GB" sz="2000" dirty="0">
                <a:solidFill>
                  <a:srgbClr val="CC0066"/>
                </a:solidFill>
              </a:rPr>
              <a:t>Inner Mother</a:t>
            </a:r>
          </a:p>
          <a:p>
            <a:pPr algn="ctr"/>
            <a:r>
              <a:rPr lang="en-GB" sz="2000" dirty="0"/>
              <a:t>Magician/</a:t>
            </a:r>
            <a:r>
              <a:rPr lang="en-GB" sz="2000" dirty="0">
                <a:solidFill>
                  <a:srgbClr val="CC0066"/>
                </a:solidFill>
              </a:rPr>
              <a:t>Wise Woman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86F926E-22F0-4E37-A4B4-E53A78E7ADA1}"/>
              </a:ext>
            </a:extLst>
          </p:cNvPr>
          <p:cNvSpPr txBox="1"/>
          <p:nvPr/>
        </p:nvSpPr>
        <p:spPr>
          <a:xfrm>
            <a:off x="8011511" y="1352973"/>
            <a:ext cx="347132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Passionate, Calm, Present, Strong, Disciplined, Compassionate, Committed, Powerful, Truth Telling, Mindful, Confident, Manifesting, Alchemising, Legacy Making, Loving, Receiving, Transformational, Thriving. </a:t>
            </a:r>
          </a:p>
          <a:p>
            <a:pPr algn="ctr"/>
            <a:endParaRPr lang="en-GB" sz="14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A5672FC-5EBE-49A1-A8AE-4F90FF6F6B09}"/>
              </a:ext>
            </a:extLst>
          </p:cNvPr>
          <p:cNvSpPr txBox="1"/>
          <p:nvPr/>
        </p:nvSpPr>
        <p:spPr>
          <a:xfrm>
            <a:off x="4898417" y="2832864"/>
            <a:ext cx="1656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</a:rPr>
              <a:t>Versus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8855B4F-B424-4CFA-A959-95360CD88FC2}"/>
              </a:ext>
            </a:extLst>
          </p:cNvPr>
          <p:cNvSpPr txBox="1"/>
          <p:nvPr/>
        </p:nvSpPr>
        <p:spPr>
          <a:xfrm>
            <a:off x="3716091" y="6275375"/>
            <a:ext cx="4179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2060"/>
                </a:solidFill>
              </a:rPr>
              <a:t>The Divine Child is berated &amp; ignored.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D79EC2-C536-4ACC-BD71-9D9FCFD14A02}"/>
              </a:ext>
            </a:extLst>
          </p:cNvPr>
          <p:cNvSpPr txBox="1"/>
          <p:nvPr/>
        </p:nvSpPr>
        <p:spPr>
          <a:xfrm>
            <a:off x="4038223" y="736593"/>
            <a:ext cx="36882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alibri body"/>
              </a:rPr>
              <a:t>Grounded in </a:t>
            </a:r>
            <a:r>
              <a:rPr lang="en-GB" sz="1800" b="1" dirty="0">
                <a:latin typeface="Calibri body"/>
              </a:rPr>
              <a:t>God / Divine Consciousness / Divine Masculine</a:t>
            </a:r>
          </a:p>
          <a:p>
            <a:pPr algn="ctr"/>
            <a:r>
              <a:rPr lang="en-GB" b="1" dirty="0">
                <a:latin typeface="Calibri body"/>
              </a:rPr>
              <a:t>(non religious)</a:t>
            </a:r>
            <a:br>
              <a:rPr lang="en-GB" sz="1600" dirty="0"/>
            </a:b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4FF5EE-E7CA-4798-9617-39ACDC97CBBB}"/>
              </a:ext>
            </a:extLst>
          </p:cNvPr>
          <p:cNvCxnSpPr/>
          <p:nvPr/>
        </p:nvCxnSpPr>
        <p:spPr>
          <a:xfrm>
            <a:off x="2640096" y="3460781"/>
            <a:ext cx="6331352" cy="0"/>
          </a:xfrm>
          <a:prstGeom prst="line">
            <a:avLst/>
          </a:prstGeom>
          <a:ln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2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911FE90-21C8-4382-A627-259D7ED6E6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633847"/>
              </p:ext>
            </p:extLst>
          </p:nvPr>
        </p:nvGraphicFramePr>
        <p:xfrm>
          <a:off x="125392" y="137160"/>
          <a:ext cx="11941215" cy="663498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71515">
                  <a:extLst>
                    <a:ext uri="{9D8B030D-6E8A-4147-A177-3AD203B41FA5}">
                      <a16:colId xmlns:a16="http://schemas.microsoft.com/office/drawing/2014/main" val="3269254056"/>
                    </a:ext>
                  </a:extLst>
                </a:gridCol>
                <a:gridCol w="2367425">
                  <a:extLst>
                    <a:ext uri="{9D8B030D-6E8A-4147-A177-3AD203B41FA5}">
                      <a16:colId xmlns:a16="http://schemas.microsoft.com/office/drawing/2014/main" val="1587371507"/>
                    </a:ext>
                  </a:extLst>
                </a:gridCol>
                <a:gridCol w="2367425">
                  <a:extLst>
                    <a:ext uri="{9D8B030D-6E8A-4147-A177-3AD203B41FA5}">
                      <a16:colId xmlns:a16="http://schemas.microsoft.com/office/drawing/2014/main" val="86021634"/>
                    </a:ext>
                  </a:extLst>
                </a:gridCol>
                <a:gridCol w="2367425">
                  <a:extLst>
                    <a:ext uri="{9D8B030D-6E8A-4147-A177-3AD203B41FA5}">
                      <a16:colId xmlns:a16="http://schemas.microsoft.com/office/drawing/2014/main" val="89376157"/>
                    </a:ext>
                  </a:extLst>
                </a:gridCol>
                <a:gridCol w="2367425">
                  <a:extLst>
                    <a:ext uri="{9D8B030D-6E8A-4147-A177-3AD203B41FA5}">
                      <a16:colId xmlns:a16="http://schemas.microsoft.com/office/drawing/2014/main" val="144957369"/>
                    </a:ext>
                  </a:extLst>
                </a:gridCol>
              </a:tblGrid>
              <a:tr h="2703063">
                <a:tc>
                  <a:txBody>
                    <a:bodyPr/>
                    <a:lstStyle/>
                    <a:p>
                      <a:r>
                        <a:rPr lang="en-GB" dirty="0"/>
                        <a:t>POWER ARCHETYPES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Masculine – Doing</a:t>
                      </a:r>
                    </a:p>
                    <a:p>
                      <a:r>
                        <a:rPr lang="en-GB" dirty="0"/>
                        <a:t>Feminine - Being</a:t>
                      </a:r>
                    </a:p>
                  </a:txBody>
                  <a:tcP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LOVER &amp; MUSE </a:t>
                      </a:r>
                    </a:p>
                    <a:p>
                      <a:r>
                        <a:rPr lang="en-GB" dirty="0"/>
                        <a:t>Values, Standards, Desires.</a:t>
                      </a:r>
                    </a:p>
                    <a:p>
                      <a:r>
                        <a:rPr lang="en-GB" dirty="0"/>
                        <a:t>Relationships. Love. Joy.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SOVEREIGN – King &amp; Queen</a:t>
                      </a:r>
                    </a:p>
                    <a:p>
                      <a:r>
                        <a:rPr lang="en-GB" dirty="0"/>
                        <a:t>Commitment. Truth. Rules. Blesses the Divine Child (the dream). Devoted to the Vision. Mission. Business. </a:t>
                      </a:r>
                    </a:p>
                    <a:p>
                      <a:endParaRPr lang="en-GB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WARRIOR &amp; INNER MOTHER </a:t>
                      </a:r>
                    </a:p>
                    <a:p>
                      <a:r>
                        <a:rPr lang="en-GB" dirty="0"/>
                        <a:t>Health, boundaries, body, resources, money, compassion, love. 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MAGICIAN &amp; WISE WOMAN </a:t>
                      </a:r>
                    </a:p>
                    <a:p>
                      <a:r>
                        <a:rPr lang="en-GB" dirty="0"/>
                        <a:t>Wisdom, Knowing (&amp; not knowing), Present moment, Intuition, Alchemy, Magic, Transformation, Light &amp; Darkness, Submission.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892862"/>
                  </a:ext>
                </a:extLst>
              </a:tr>
              <a:tr h="3861519">
                <a:tc>
                  <a:txBody>
                    <a:bodyPr/>
                    <a:lstStyle/>
                    <a:p>
                      <a:r>
                        <a:rPr lang="en-GB" b="1" dirty="0"/>
                        <a:t>Feeling Tones &amp; Qualities </a:t>
                      </a:r>
                    </a:p>
                    <a:p>
                      <a:endParaRPr lang="en-GB" b="1" dirty="0"/>
                    </a:p>
                    <a:p>
                      <a:r>
                        <a:rPr lang="en-GB" b="1" dirty="0"/>
                        <a:t>When you are embodying these archetypes you will FEEL your own version of these qualities. </a:t>
                      </a:r>
                    </a:p>
                    <a:p>
                      <a:endParaRPr lang="en-GB" b="1" dirty="0"/>
                    </a:p>
                    <a:p>
                      <a:r>
                        <a:rPr lang="en-GB" b="1" dirty="0"/>
                        <a:t>You will KNOW them in your body.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Unattached / embodied desire / internal NO to abandonment of self / internal YES to integrity with self i.e. values / </a:t>
                      </a:r>
                    </a:p>
                    <a:p>
                      <a:r>
                        <a:rPr lang="en-GB" dirty="0"/>
                        <a:t>Grounded in body in relation to above / Sexual energy / Passion / Confidence / Self Worth / Loving /Joyful.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Internal ‘No’ to Lies &amp; fear / Internal ‘YES’ to Truth,  Truthful expression &amp; the vision / I know who I am &amp; THE Truth &amp; I commit to that / Grounded in body in relation to above / Confidence / Decisiveness / Assertion / Integrity / Lifeforce / Calm / Benevolent.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NO to victim hood &amp; narcissism &amp; limitation / YES to Infinity, Space i.e. the Quantum field (can expand within &amp; beyond the bodily field), Abundance / Expansion / Present / Grounded in body in relation to above / Confidence /Focused / Disciplined /Strong /  Compassion / Love.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Wonder / Awe /  Anticipation of Magic &amp; the Unknown / Mystery /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NO to chasing &amp; fear based ‘futurizing’ / YES to manifestation NOW &amp; taking responsibility for intuitional wisdom / Grounded in body in relation to above / Confidence.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926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752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911FE90-21C8-4382-A627-259D7ED6E6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34329"/>
              </p:ext>
            </p:extLst>
          </p:nvPr>
        </p:nvGraphicFramePr>
        <p:xfrm>
          <a:off x="163975" y="60961"/>
          <a:ext cx="11910519" cy="667550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60359">
                  <a:extLst>
                    <a:ext uri="{9D8B030D-6E8A-4147-A177-3AD203B41FA5}">
                      <a16:colId xmlns:a16="http://schemas.microsoft.com/office/drawing/2014/main" val="3269254056"/>
                    </a:ext>
                  </a:extLst>
                </a:gridCol>
                <a:gridCol w="2381762">
                  <a:extLst>
                    <a:ext uri="{9D8B030D-6E8A-4147-A177-3AD203B41FA5}">
                      <a16:colId xmlns:a16="http://schemas.microsoft.com/office/drawing/2014/main" val="1587371507"/>
                    </a:ext>
                  </a:extLst>
                </a:gridCol>
                <a:gridCol w="2389466">
                  <a:extLst>
                    <a:ext uri="{9D8B030D-6E8A-4147-A177-3AD203B41FA5}">
                      <a16:colId xmlns:a16="http://schemas.microsoft.com/office/drawing/2014/main" val="86021634"/>
                    </a:ext>
                  </a:extLst>
                </a:gridCol>
                <a:gridCol w="2389466">
                  <a:extLst>
                    <a:ext uri="{9D8B030D-6E8A-4147-A177-3AD203B41FA5}">
                      <a16:colId xmlns:a16="http://schemas.microsoft.com/office/drawing/2014/main" val="89376157"/>
                    </a:ext>
                  </a:extLst>
                </a:gridCol>
                <a:gridCol w="2389466">
                  <a:extLst>
                    <a:ext uri="{9D8B030D-6E8A-4147-A177-3AD203B41FA5}">
                      <a16:colId xmlns:a16="http://schemas.microsoft.com/office/drawing/2014/main" val="144957369"/>
                    </a:ext>
                  </a:extLst>
                </a:gridCol>
              </a:tblGrid>
              <a:tr h="1519173">
                <a:tc>
                  <a:txBody>
                    <a:bodyPr/>
                    <a:lstStyle/>
                    <a:p>
                      <a:r>
                        <a:rPr lang="en-GB" dirty="0"/>
                        <a:t>POWER ARCHETYPE</a:t>
                      </a:r>
                    </a:p>
                  </a:txBody>
                  <a:tcP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LOVER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en-GB" dirty="0">
                          <a:solidFill>
                            <a:srgbClr val="CC0066"/>
                          </a:solidFill>
                        </a:rPr>
                        <a:t>MUSE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(Relationships)</a:t>
                      </a:r>
                    </a:p>
                  </a:txBody>
                  <a:tcPr>
                    <a:solidFill>
                      <a:srgbClr val="B5C0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SOVEREIGNS – </a:t>
                      </a:r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KING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rgbClr val="CC0066"/>
                          </a:solidFill>
                        </a:rPr>
                        <a:t>QUEEN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(Mission/Business)</a:t>
                      </a:r>
                    </a:p>
                  </a:txBody>
                  <a:tcPr>
                    <a:solidFill>
                      <a:srgbClr val="B5C0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WARRIORS  - </a:t>
                      </a:r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WARRIOR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rgbClr val="CC0066"/>
                          </a:solidFill>
                        </a:rPr>
                        <a:t>INNER MOTHER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(Health, boundaries, resources)</a:t>
                      </a:r>
                    </a:p>
                  </a:txBody>
                  <a:tcPr>
                    <a:solidFill>
                      <a:srgbClr val="B5C0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ALCHEMISTS -  </a:t>
                      </a:r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MAGICIAN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rgbClr val="CC0066"/>
                          </a:solidFill>
                        </a:rPr>
                        <a:t>WISE WOMAN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(transformation, growth)</a:t>
                      </a:r>
                    </a:p>
                  </a:txBody>
                  <a:tcPr>
                    <a:solidFill>
                      <a:srgbClr val="B5C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892862"/>
                  </a:ext>
                </a:extLst>
              </a:tr>
              <a:tr h="51563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/>
                        <a:t>Truth Sayings (examples)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/>
                        <a:t>Specific Feminine archetypal sayings </a:t>
                      </a:r>
                      <a:r>
                        <a:rPr lang="en-GB" b="1" dirty="0">
                          <a:solidFill>
                            <a:srgbClr val="CC0066"/>
                          </a:solidFill>
                        </a:rPr>
                        <a:t>in pink.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>
                        <a:solidFill>
                          <a:srgbClr val="CC0066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Specific Masculine Archetype sayings</a:t>
                      </a:r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GB" b="1" dirty="0">
                          <a:solidFill>
                            <a:srgbClr val="0070C0"/>
                          </a:solidFill>
                        </a:rPr>
                        <a:t>in blue.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Sayings in black – common to both archetypes.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 act in accordance with my desires, values &amp; standards. I value myself. I REFUSE to abandon myself. I love &amp; accept myself no matter what. I desire. I value. This is my standard. </a:t>
                      </a:r>
                      <a:endParaRPr lang="en-GB" dirty="0">
                        <a:solidFill>
                          <a:srgbClr val="CC0066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I can &amp; will afford. I am aliveness &amp; joy.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I choose to be worthy. I enjoy beauty, nature, life in all its forms. </a:t>
                      </a:r>
                    </a:p>
                    <a:p>
                      <a:r>
                        <a:rPr lang="en-GB" dirty="0">
                          <a:solidFill>
                            <a:srgbClr val="CC0066"/>
                          </a:solidFill>
                        </a:rPr>
                        <a:t>I am open to receive. I inspire. It all starts with me choosing me. </a:t>
                      </a:r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I ‘meet’ her.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I act in accordance with THE truth. I REFUSE to compare myself or wait for permission to live my dream. I make the rules for me. I make the decisions. </a:t>
                      </a:r>
                    </a:p>
                    <a:p>
                      <a:r>
                        <a:rPr lang="en-GB" dirty="0"/>
                        <a:t>I AM. I know who I am. </a:t>
                      </a:r>
                    </a:p>
                    <a:p>
                      <a:r>
                        <a:rPr lang="en-GB" dirty="0"/>
                        <a:t>I DECREE (that THIS IS the vision).</a:t>
                      </a:r>
                    </a:p>
                    <a:p>
                      <a:r>
                        <a:rPr lang="en-GB" dirty="0"/>
                        <a:t>I choose /decide to.</a:t>
                      </a:r>
                    </a:p>
                    <a:p>
                      <a:r>
                        <a:rPr lang="en-GB" dirty="0"/>
                        <a:t>I give myself permission. I act with integrity for myself &amp; for others. No shadow/person has power over me.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I act in accordance with Quantum &amp; Infinite possibilities. I REFUSE to be a victim, or give my power away to my own &amp; others bullies.</a:t>
                      </a:r>
                      <a:r>
                        <a:rPr lang="en-GB" dirty="0">
                          <a:solidFill>
                            <a:srgbClr val="CC0066"/>
                          </a:solidFill>
                        </a:rPr>
                        <a:t> </a:t>
                      </a:r>
                      <a:r>
                        <a:rPr lang="en-GB" dirty="0"/>
                        <a:t>I am abundance.</a:t>
                      </a:r>
                      <a:r>
                        <a:rPr lang="en-GB" dirty="0">
                          <a:solidFill>
                            <a:srgbClr val="CC0066"/>
                          </a:solidFill>
                        </a:rPr>
                        <a:t> I am compassion.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CC0066"/>
                          </a:solidFill>
                        </a:rPr>
                        <a:t>I can hold ALL emotions</a:t>
                      </a:r>
                      <a:r>
                        <a:rPr lang="en-GB" dirty="0"/>
                        <a:t>.</a:t>
                      </a:r>
                    </a:p>
                    <a:p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I Create Space.</a:t>
                      </a:r>
                    </a:p>
                    <a:p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I WILL take action according to the wisdom of my Magician &amp; the instruction of my King. I can adapt my boundaries &amp; act with compassion.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 act in accordance with THE NOW! I refuse to be perfect. I know what to do &amp; when to do it. I am response-able. </a:t>
                      </a:r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I KNOW. I am a master of time. I create magic out of nothing in the moment. I am my King’s advisor. I am willing to look a fool.</a:t>
                      </a:r>
                    </a:p>
                    <a:p>
                      <a:r>
                        <a:rPr lang="en-GB" dirty="0">
                          <a:solidFill>
                            <a:srgbClr val="CC0066"/>
                          </a:solidFill>
                        </a:rPr>
                        <a:t>I submit to not knowing.</a:t>
                      </a:r>
                    </a:p>
                    <a:p>
                      <a:r>
                        <a:rPr lang="en-GB" dirty="0">
                          <a:solidFill>
                            <a:srgbClr val="CC0066"/>
                          </a:solidFill>
                        </a:rPr>
                        <a:t>I rest. I go dark. I create new life.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rgbClr val="CC0066"/>
                          </a:solidFill>
                        </a:rPr>
                        <a:t>I DON’T KNOW.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rgbClr val="CC0066"/>
                          </a:solidFill>
                        </a:rPr>
                        <a:t>I choose DEEP REST not ‘depressed’.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7490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7553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911FE90-21C8-4382-A627-259D7ED6E6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4584"/>
              </p:ext>
            </p:extLst>
          </p:nvPr>
        </p:nvGraphicFramePr>
        <p:xfrm>
          <a:off x="163975" y="60960"/>
          <a:ext cx="11910519" cy="664078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60359">
                  <a:extLst>
                    <a:ext uri="{9D8B030D-6E8A-4147-A177-3AD203B41FA5}">
                      <a16:colId xmlns:a16="http://schemas.microsoft.com/office/drawing/2014/main" val="3269254056"/>
                    </a:ext>
                  </a:extLst>
                </a:gridCol>
                <a:gridCol w="2381762">
                  <a:extLst>
                    <a:ext uri="{9D8B030D-6E8A-4147-A177-3AD203B41FA5}">
                      <a16:colId xmlns:a16="http://schemas.microsoft.com/office/drawing/2014/main" val="1587371507"/>
                    </a:ext>
                  </a:extLst>
                </a:gridCol>
                <a:gridCol w="2389466">
                  <a:extLst>
                    <a:ext uri="{9D8B030D-6E8A-4147-A177-3AD203B41FA5}">
                      <a16:colId xmlns:a16="http://schemas.microsoft.com/office/drawing/2014/main" val="86021634"/>
                    </a:ext>
                  </a:extLst>
                </a:gridCol>
                <a:gridCol w="2389466">
                  <a:extLst>
                    <a:ext uri="{9D8B030D-6E8A-4147-A177-3AD203B41FA5}">
                      <a16:colId xmlns:a16="http://schemas.microsoft.com/office/drawing/2014/main" val="89376157"/>
                    </a:ext>
                  </a:extLst>
                </a:gridCol>
                <a:gridCol w="2389466">
                  <a:extLst>
                    <a:ext uri="{9D8B030D-6E8A-4147-A177-3AD203B41FA5}">
                      <a16:colId xmlns:a16="http://schemas.microsoft.com/office/drawing/2014/main" val="144957369"/>
                    </a:ext>
                  </a:extLst>
                </a:gridCol>
              </a:tblGrid>
              <a:tr h="1562537">
                <a:tc>
                  <a:txBody>
                    <a:bodyPr/>
                    <a:lstStyle/>
                    <a:p>
                      <a:r>
                        <a:rPr lang="en-GB" dirty="0"/>
                        <a:t>POWER ARCHETYPE</a:t>
                      </a:r>
                    </a:p>
                  </a:txBody>
                  <a:tcP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LOVER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en-GB" dirty="0">
                          <a:solidFill>
                            <a:srgbClr val="CC0066"/>
                          </a:solidFill>
                        </a:rPr>
                        <a:t>MUSE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(Relationships)</a:t>
                      </a:r>
                    </a:p>
                  </a:txBody>
                  <a:tcPr>
                    <a:solidFill>
                      <a:srgbClr val="B5C0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SOVEREIGNS – </a:t>
                      </a:r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KING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rgbClr val="CC0066"/>
                          </a:solidFill>
                        </a:rPr>
                        <a:t>QUEEN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(Mission/Business)</a:t>
                      </a:r>
                    </a:p>
                  </a:txBody>
                  <a:tcPr>
                    <a:solidFill>
                      <a:srgbClr val="B5C0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WARRIORS  - </a:t>
                      </a:r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WARRIOR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rgbClr val="CC0066"/>
                          </a:solidFill>
                        </a:rPr>
                        <a:t>INNER MOTHER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(Health, boundaries, resources)</a:t>
                      </a:r>
                    </a:p>
                  </a:txBody>
                  <a:tcPr>
                    <a:solidFill>
                      <a:srgbClr val="B5C0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ALCHEMISTS -  </a:t>
                      </a:r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MAGICIAN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GB" dirty="0"/>
                        <a:t> </a:t>
                      </a:r>
                      <a:r>
                        <a:rPr lang="en-GB" dirty="0">
                          <a:solidFill>
                            <a:srgbClr val="CC0066"/>
                          </a:solidFill>
                        </a:rPr>
                        <a:t>WISE WOMAN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(transformation, growth)</a:t>
                      </a:r>
                    </a:p>
                  </a:txBody>
                  <a:tcPr>
                    <a:solidFill>
                      <a:srgbClr val="B5C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892862"/>
                  </a:ext>
                </a:extLst>
              </a:tr>
              <a:tr h="50782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/>
                        <a:t>Truth Sayings (examples)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/>
                        <a:t>Specific Feminine archetypal sayings </a:t>
                      </a:r>
                      <a:r>
                        <a:rPr lang="en-GB" b="1" dirty="0">
                          <a:solidFill>
                            <a:srgbClr val="CC0066"/>
                          </a:solidFill>
                        </a:rPr>
                        <a:t>in pink.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>
                        <a:solidFill>
                          <a:srgbClr val="CC0066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Specific Masculine Archetype sayings</a:t>
                      </a:r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GB" b="1" dirty="0">
                          <a:solidFill>
                            <a:srgbClr val="0070C0"/>
                          </a:solidFill>
                        </a:rPr>
                        <a:t>in blue.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Sayings in black – common to both archetypes.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My safety &amp; security comes from within me. I do not need to follow the herd.</a:t>
                      </a:r>
                    </a:p>
                    <a:p>
                      <a:r>
                        <a:rPr lang="en-GB" dirty="0"/>
                        <a:t>My relationship is a piece of art. I am unique. I cannot be rejected. I will not modulate my true self expression. I am willing to afford time, energy &amp; money for my relationship. I am willing to be vulnerable. I am willing to have a voice. No shadow/person has power over me.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I am my own source of power &amp; I don’t care what others think of me as I choose to act in full integrity with myself. I am my own authority.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I take full responsibility for my emotional, physical &amp; mental well-being. I commit fully to bringing my desires, values &amp; dream into reality in my relationship. My word is law. I respect myself. I command.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Resources, money, love, connection, freedom come from me not to me. Nothing, or no-one (or no shadow) has power over me. I am not available for... (narcissism, bullying etc). I will protect &amp; fight in honour of my King &amp; Queen &amp; their vision. I keep my word. I am un-flappable. </a:t>
                      </a:r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I will do whatever it takes. </a:t>
                      </a:r>
                      <a:r>
                        <a:rPr lang="en-GB" dirty="0">
                          <a:solidFill>
                            <a:srgbClr val="CC0066"/>
                          </a:solidFill>
                        </a:rPr>
                        <a:t>I will be with whatever comes up.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 don’t need to defend, explain or validate. I don’t have to see how it will all work out. I don’t need to know how or see the way, right now. I trust myself implicitly in the moment. Time is within me. There are no mistakes only learning.</a:t>
                      </a:r>
                    </a:p>
                    <a:p>
                      <a:r>
                        <a:rPr lang="en-GB" dirty="0"/>
                        <a:t>No shadow/person has power over me.</a:t>
                      </a:r>
                      <a:endParaRPr lang="en-GB" dirty="0">
                        <a:solidFill>
                          <a:srgbClr val="CC006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7490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971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911FE90-21C8-4382-A627-259D7ED6E6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053891"/>
              </p:ext>
            </p:extLst>
          </p:nvPr>
        </p:nvGraphicFramePr>
        <p:xfrm>
          <a:off x="204484" y="182880"/>
          <a:ext cx="11783031" cy="6492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72560">
                  <a:extLst>
                    <a:ext uri="{9D8B030D-6E8A-4147-A177-3AD203B41FA5}">
                      <a16:colId xmlns:a16="http://schemas.microsoft.com/office/drawing/2014/main" val="3269254056"/>
                    </a:ext>
                  </a:extLst>
                </a:gridCol>
                <a:gridCol w="1969630">
                  <a:extLst>
                    <a:ext uri="{9D8B030D-6E8A-4147-A177-3AD203B41FA5}">
                      <a16:colId xmlns:a16="http://schemas.microsoft.com/office/drawing/2014/main" val="1587371507"/>
                    </a:ext>
                  </a:extLst>
                </a:gridCol>
                <a:gridCol w="1982415">
                  <a:extLst>
                    <a:ext uri="{9D8B030D-6E8A-4147-A177-3AD203B41FA5}">
                      <a16:colId xmlns:a16="http://schemas.microsoft.com/office/drawing/2014/main" val="86021634"/>
                    </a:ext>
                  </a:extLst>
                </a:gridCol>
                <a:gridCol w="1979213">
                  <a:extLst>
                    <a:ext uri="{9D8B030D-6E8A-4147-A177-3AD203B41FA5}">
                      <a16:colId xmlns:a16="http://schemas.microsoft.com/office/drawing/2014/main" val="89376157"/>
                    </a:ext>
                  </a:extLst>
                </a:gridCol>
                <a:gridCol w="1979213">
                  <a:extLst>
                    <a:ext uri="{9D8B030D-6E8A-4147-A177-3AD203B41FA5}">
                      <a16:colId xmlns:a16="http://schemas.microsoft.com/office/drawing/2014/main" val="144957369"/>
                    </a:ext>
                  </a:extLst>
                </a:gridCol>
              </a:tblGrid>
              <a:tr h="507885">
                <a:tc>
                  <a:txBody>
                    <a:bodyPr/>
                    <a:lstStyle/>
                    <a:p>
                      <a:r>
                        <a:rPr lang="en-GB" dirty="0"/>
                        <a:t>POWER ARCHETYPES</a:t>
                      </a:r>
                    </a:p>
                  </a:txBody>
                  <a:tcP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LOVERS (Relationships)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SOVEREIGNS (Mission/Business)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WARRIORS (Health, boundaries)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ALCHEMISTS (Present moment, intuition)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892862"/>
                  </a:ext>
                </a:extLst>
              </a:tr>
              <a:tr h="16468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/>
                        <a:t>Stands Against</a:t>
                      </a:r>
                    </a:p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Addiction; Impotence;</a:t>
                      </a:r>
                    </a:p>
                    <a:p>
                      <a:r>
                        <a:rPr lang="en-GB" dirty="0"/>
                        <a:t>Approval Seeking, Abandoning of Self, Desire &amp; the dream; Looking for evidence of love; Objectification; Chasing; Anxiety; Manipulation; Seduction; Neediness; Neglect of self; Getting it ‘right’ in avoidance of what partner might think; Fake ‘surface’ beauty &amp; looks.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Entitlement, Power Abuse, Hatred, Insecurity, Jealousy, Envy, Fear of abandonment, Comparison, Vindictiveness &amp; </a:t>
                      </a:r>
                      <a:r>
                        <a:rPr lang="en-GB" dirty="0"/>
                        <a:t>Making fun of</a:t>
                      </a:r>
                      <a:r>
                        <a:rPr lang="en-GB" sz="1800" dirty="0"/>
                        <a:t>, Paranoia,</a:t>
                      </a:r>
                    </a:p>
                    <a:p>
                      <a:r>
                        <a:rPr lang="en-GB" sz="1800" dirty="0"/>
                        <a:t>Disempowerment, Egoism, Grandiosity.</a:t>
                      </a:r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Narcissism, Abuse, Control, Victim Hood, Destruction, Masochism, Sadism, Repression, Denial, Dismissal, Passive Aggression, Contempt, Criticism, Defensiveness.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Common Sense, Over thinking, Perfectionism, Rule abiding (for the sake of it), Doing the ‘right’ thing, No room for error, Worry,  Boredom, Future based projection, Manipulation of &amp; holding back knowledge. Arrogance, Cynicism, Pessimism, Binary perspectives, ‘knowing’ it all. Needing to understand.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926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2007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911FE90-21C8-4382-A627-259D7ED6E6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252086"/>
              </p:ext>
            </p:extLst>
          </p:nvPr>
        </p:nvGraphicFramePr>
        <p:xfrm>
          <a:off x="208344" y="355601"/>
          <a:ext cx="11759880" cy="6309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64952">
                  <a:extLst>
                    <a:ext uri="{9D8B030D-6E8A-4147-A177-3AD203B41FA5}">
                      <a16:colId xmlns:a16="http://schemas.microsoft.com/office/drawing/2014/main" val="3269254056"/>
                    </a:ext>
                  </a:extLst>
                </a:gridCol>
                <a:gridCol w="1965760">
                  <a:extLst>
                    <a:ext uri="{9D8B030D-6E8A-4147-A177-3AD203B41FA5}">
                      <a16:colId xmlns:a16="http://schemas.microsoft.com/office/drawing/2014/main" val="1587371507"/>
                    </a:ext>
                  </a:extLst>
                </a:gridCol>
                <a:gridCol w="1978520">
                  <a:extLst>
                    <a:ext uri="{9D8B030D-6E8A-4147-A177-3AD203B41FA5}">
                      <a16:colId xmlns:a16="http://schemas.microsoft.com/office/drawing/2014/main" val="86021634"/>
                    </a:ext>
                  </a:extLst>
                </a:gridCol>
                <a:gridCol w="1975324">
                  <a:extLst>
                    <a:ext uri="{9D8B030D-6E8A-4147-A177-3AD203B41FA5}">
                      <a16:colId xmlns:a16="http://schemas.microsoft.com/office/drawing/2014/main" val="89376157"/>
                    </a:ext>
                  </a:extLst>
                </a:gridCol>
                <a:gridCol w="1975324">
                  <a:extLst>
                    <a:ext uri="{9D8B030D-6E8A-4147-A177-3AD203B41FA5}">
                      <a16:colId xmlns:a16="http://schemas.microsoft.com/office/drawing/2014/main" val="144957369"/>
                    </a:ext>
                  </a:extLst>
                </a:gridCol>
              </a:tblGrid>
              <a:tr h="507885">
                <a:tc>
                  <a:txBody>
                    <a:bodyPr/>
                    <a:lstStyle/>
                    <a:p>
                      <a:r>
                        <a:rPr lang="en-GB" dirty="0"/>
                        <a:t>POWER ARCHETYPES</a:t>
                      </a:r>
                    </a:p>
                  </a:txBody>
                  <a:tcP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LOVERS (Relationships)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SOVEREIGNS (Mission/Business)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WARRIORS (Health, boundaries)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ALCHEMISTS (Present moment, intuition)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892862"/>
                  </a:ext>
                </a:extLst>
              </a:tr>
              <a:tr h="1646819">
                <a:tc>
                  <a:txBody>
                    <a:bodyPr/>
                    <a:lstStyle/>
                    <a:p>
                      <a:r>
                        <a:rPr lang="en-GB" b="1" dirty="0"/>
                        <a:t>Stands FOR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Desires, Values, Standards, Love, Joy, Aliveness. Being real &amp; authentic. Life in all its forms. Being present. Expression.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Truth, Power, Peace Responsibility, Devotion – acts out of responsibility for kingdom whilst owning his desires. Integrity. Legacy.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Unlimited resources -  Support, Cash, Clients, Love, Opportunities, Possibilities, Space, Energetic mastery, Discipline, Boundaries, Willpower, Adaptability, Compassion.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Magic, The Now, Alchemy, Genius, Darkness, ‘Knowing’. Not knowing. Transformation.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180306"/>
                  </a:ext>
                </a:extLst>
              </a:tr>
              <a:tr h="16468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rgbClr val="CC0066"/>
                          </a:solidFill>
                        </a:rPr>
                        <a:t>Similarities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Confidence, Presence. Power, Grounded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Abundant, Providing, Open/Expansive, Loving.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Confidence, Presence. Power, Grounded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Abundant, </a:t>
                      </a:r>
                      <a:r>
                        <a:rPr lang="en-GB" dirty="0" err="1"/>
                        <a:t>Providin</a:t>
                      </a:r>
                      <a:r>
                        <a:rPr lang="en-GB" dirty="0"/>
                        <a:t>. Open/Expansive, Loving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Confidence, Presence. Power, Grounded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Abundant, Providing Open/Expansive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Confidence, Presence. Power, Grounded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Abundant, Providing Open/Expansive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926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5832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911FE90-21C8-4382-A627-259D7ED6E6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755978"/>
              </p:ext>
            </p:extLst>
          </p:nvPr>
        </p:nvGraphicFramePr>
        <p:xfrm>
          <a:off x="254643" y="355601"/>
          <a:ext cx="11713580" cy="256121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49735">
                  <a:extLst>
                    <a:ext uri="{9D8B030D-6E8A-4147-A177-3AD203B41FA5}">
                      <a16:colId xmlns:a16="http://schemas.microsoft.com/office/drawing/2014/main" val="3269254056"/>
                    </a:ext>
                  </a:extLst>
                </a:gridCol>
                <a:gridCol w="1958021">
                  <a:extLst>
                    <a:ext uri="{9D8B030D-6E8A-4147-A177-3AD203B41FA5}">
                      <a16:colId xmlns:a16="http://schemas.microsoft.com/office/drawing/2014/main" val="1587371507"/>
                    </a:ext>
                  </a:extLst>
                </a:gridCol>
                <a:gridCol w="1970730">
                  <a:extLst>
                    <a:ext uri="{9D8B030D-6E8A-4147-A177-3AD203B41FA5}">
                      <a16:colId xmlns:a16="http://schemas.microsoft.com/office/drawing/2014/main" val="86021634"/>
                    </a:ext>
                  </a:extLst>
                </a:gridCol>
                <a:gridCol w="1967547">
                  <a:extLst>
                    <a:ext uri="{9D8B030D-6E8A-4147-A177-3AD203B41FA5}">
                      <a16:colId xmlns:a16="http://schemas.microsoft.com/office/drawing/2014/main" val="89376157"/>
                    </a:ext>
                  </a:extLst>
                </a:gridCol>
                <a:gridCol w="1967547">
                  <a:extLst>
                    <a:ext uri="{9D8B030D-6E8A-4147-A177-3AD203B41FA5}">
                      <a16:colId xmlns:a16="http://schemas.microsoft.com/office/drawing/2014/main" val="144957369"/>
                    </a:ext>
                  </a:extLst>
                </a:gridCol>
              </a:tblGrid>
              <a:tr h="507885">
                <a:tc>
                  <a:txBody>
                    <a:bodyPr/>
                    <a:lstStyle/>
                    <a:p>
                      <a:r>
                        <a:rPr lang="en-GB" dirty="0"/>
                        <a:t>POWER ARCHETYPES</a:t>
                      </a:r>
                    </a:p>
                  </a:txBody>
                  <a:tcP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LOVERS (Relationships)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SOVEREIGNS (Mission/Business)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WARRIORS (Health, boundaries)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ALCHEMISTS (Present moment, intuition)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892862"/>
                  </a:ext>
                </a:extLst>
              </a:tr>
              <a:tr h="16468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rgbClr val="CC0066"/>
                          </a:solidFill>
                        </a:rPr>
                        <a:t>Other Names (that you might like to ‘try’ on) that are similar or a variation of the Power Archetypes.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The Beloved / Siren / Goddess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Commander/Ruler/ Visionary / Emperor / </a:t>
                      </a:r>
                      <a:r>
                        <a:rPr lang="en-GB" dirty="0" err="1"/>
                        <a:t>Emporess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General/Fighter/</a:t>
                      </a:r>
                    </a:p>
                    <a:p>
                      <a:r>
                        <a:rPr lang="en-GB" dirty="0"/>
                        <a:t>Gladiator/ Warrior Woman / Hero / Heroine / Goddess / Knight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Advisor/Alchemist/ Fool / Wizard / Mystic / Jester / Sage / Creator / Inventor / Hermit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180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3689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7542</TotalTime>
  <Words>1824</Words>
  <Application>Microsoft Office PowerPoint</Application>
  <PresentationFormat>Widescreen</PresentationFormat>
  <Paragraphs>155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body</vt:lpstr>
      <vt:lpstr>Calibri Light</vt:lpstr>
      <vt:lpstr>Office Theme</vt:lpstr>
      <vt:lpstr>  All Loving, Presiding, Providing, Supporting Force. Truth. Thriving.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</dc:title>
  <dc:creator>Michele Willmott</dc:creator>
  <cp:lastModifiedBy>Michele Willmott</cp:lastModifiedBy>
  <cp:revision>135</cp:revision>
  <dcterms:created xsi:type="dcterms:W3CDTF">2020-01-29T14:42:18Z</dcterms:created>
  <dcterms:modified xsi:type="dcterms:W3CDTF">2021-06-08T14:01:37Z</dcterms:modified>
</cp:coreProperties>
</file>